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433" r:id="rId2"/>
    <p:sldId id="349" r:id="rId3"/>
    <p:sldId id="350" r:id="rId4"/>
    <p:sldId id="1168" r:id="rId5"/>
    <p:sldId id="440" r:id="rId6"/>
    <p:sldId id="407" r:id="rId7"/>
    <p:sldId id="441" r:id="rId8"/>
    <p:sldId id="442" r:id="rId9"/>
    <p:sldId id="416" r:id="rId10"/>
    <p:sldId id="417" r:id="rId11"/>
    <p:sldId id="418" r:id="rId12"/>
    <p:sldId id="443" r:id="rId13"/>
    <p:sldId id="444" r:id="rId14"/>
    <p:sldId id="409" r:id="rId15"/>
    <p:sldId id="445" r:id="rId16"/>
    <p:sldId id="410" r:id="rId17"/>
    <p:sldId id="411" r:id="rId18"/>
    <p:sldId id="446" r:id="rId19"/>
    <p:sldId id="447" r:id="rId20"/>
    <p:sldId id="448" r:id="rId21"/>
    <p:sldId id="449" r:id="rId22"/>
    <p:sldId id="450" r:id="rId23"/>
    <p:sldId id="451" r:id="rId24"/>
    <p:sldId id="419" r:id="rId25"/>
    <p:sldId id="435" r:id="rId26"/>
    <p:sldId id="436" r:id="rId27"/>
    <p:sldId id="424" r:id="rId28"/>
    <p:sldId id="421" r:id="rId29"/>
    <p:sldId id="420" r:id="rId30"/>
    <p:sldId id="426" r:id="rId31"/>
    <p:sldId id="428" r:id="rId32"/>
    <p:sldId id="434" r:id="rId33"/>
    <p:sldId id="429" r:id="rId34"/>
    <p:sldId id="437" r:id="rId35"/>
    <p:sldId id="438" r:id="rId36"/>
    <p:sldId id="396" r:id="rId37"/>
    <p:sldId id="439" r:id="rId38"/>
    <p:sldId id="371" r:id="rId39"/>
    <p:sldId id="430" r:id="rId40"/>
    <p:sldId id="373"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24AE7B-EF4E-40D6-B169-2D0B3EC3FAD9}" v="10" dt="2020-10-26T01:45:43.896"/>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67" autoAdjust="0"/>
    <p:restoredTop sz="75139" autoAdjust="0"/>
  </p:normalViewPr>
  <p:slideViewPr>
    <p:cSldViewPr>
      <p:cViewPr varScale="1">
        <p:scale>
          <a:sx n="50" d="100"/>
          <a:sy n="50" d="100"/>
        </p:scale>
        <p:origin x="1212"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ardo Figueiredo Belchior" userId="35abccac-48e3-47e5-9488-9a93acb05b46" providerId="ADAL" clId="{27E75F4B-F5A1-44E7-8683-4E29E87051F9}"/>
    <pc:docChg chg="custSel modSld">
      <pc:chgData name="Ricardo Figueiredo Belchior" userId="35abccac-48e3-47e5-9488-9a93acb05b46" providerId="ADAL" clId="{27E75F4B-F5A1-44E7-8683-4E29E87051F9}" dt="2020-10-19T14:07:27.179" v="9" actId="20577"/>
      <pc:docMkLst>
        <pc:docMk/>
      </pc:docMkLst>
      <pc:sldChg chg="modSp mod">
        <pc:chgData name="Ricardo Figueiredo Belchior" userId="35abccac-48e3-47e5-9488-9a93acb05b46" providerId="ADAL" clId="{27E75F4B-F5A1-44E7-8683-4E29E87051F9}" dt="2020-10-19T13:59:37.138" v="8" actId="179"/>
        <pc:sldMkLst>
          <pc:docMk/>
          <pc:sldMk cId="6156025" sldId="349"/>
        </pc:sldMkLst>
        <pc:spChg chg="mod">
          <ac:chgData name="Ricardo Figueiredo Belchior" userId="35abccac-48e3-47e5-9488-9a93acb05b46" providerId="ADAL" clId="{27E75F4B-F5A1-44E7-8683-4E29E87051F9}" dt="2020-10-19T13:59:37.138" v="8" actId="179"/>
          <ac:spMkLst>
            <pc:docMk/>
            <pc:sldMk cId="6156025" sldId="349"/>
            <ac:spMk id="3" creationId="{00000000-0000-0000-0000-000000000000}"/>
          </ac:spMkLst>
        </pc:spChg>
      </pc:sldChg>
      <pc:sldChg chg="addSp delSp modSp mod">
        <pc:chgData name="Ricardo Figueiredo Belchior" userId="35abccac-48e3-47e5-9488-9a93acb05b46" providerId="ADAL" clId="{27E75F4B-F5A1-44E7-8683-4E29E87051F9}" dt="2020-10-19T14:07:27.179" v="9" actId="20577"/>
        <pc:sldMkLst>
          <pc:docMk/>
          <pc:sldMk cId="1837335562" sldId="433"/>
        </pc:sldMkLst>
        <pc:spChg chg="mod">
          <ac:chgData name="Ricardo Figueiredo Belchior" userId="35abccac-48e3-47e5-9488-9a93acb05b46" providerId="ADAL" clId="{27E75F4B-F5A1-44E7-8683-4E29E87051F9}" dt="2020-10-19T12:52:39.820" v="7" actId="5793"/>
          <ac:spMkLst>
            <pc:docMk/>
            <pc:sldMk cId="1837335562" sldId="433"/>
            <ac:spMk id="2" creationId="{00000000-0000-0000-0000-000000000000}"/>
          </ac:spMkLst>
        </pc:spChg>
        <pc:spChg chg="mod">
          <ac:chgData name="Ricardo Figueiredo Belchior" userId="35abccac-48e3-47e5-9488-9a93acb05b46" providerId="ADAL" clId="{27E75F4B-F5A1-44E7-8683-4E29E87051F9}" dt="2020-10-19T14:07:27.179" v="9" actId="20577"/>
          <ac:spMkLst>
            <pc:docMk/>
            <pc:sldMk cId="1837335562" sldId="433"/>
            <ac:spMk id="3" creationId="{00000000-0000-0000-0000-000000000000}"/>
          </ac:spMkLst>
        </pc:spChg>
        <pc:picChg chg="add">
          <ac:chgData name="Ricardo Figueiredo Belchior" userId="35abccac-48e3-47e5-9488-9a93acb05b46" providerId="ADAL" clId="{27E75F4B-F5A1-44E7-8683-4E29E87051F9}" dt="2020-10-19T12:52:27.601" v="1" actId="22"/>
          <ac:picMkLst>
            <pc:docMk/>
            <pc:sldMk cId="1837335562" sldId="433"/>
            <ac:picMk id="7" creationId="{89A411E1-BA3A-4F69-AFDC-ED217262BBB5}"/>
          </ac:picMkLst>
        </pc:picChg>
        <pc:picChg chg="del">
          <ac:chgData name="Ricardo Figueiredo Belchior" userId="35abccac-48e3-47e5-9488-9a93acb05b46" providerId="ADAL" clId="{27E75F4B-F5A1-44E7-8683-4E29E87051F9}" dt="2020-10-19T12:52:26.991" v="0" actId="478"/>
          <ac:picMkLst>
            <pc:docMk/>
            <pc:sldMk cId="1837335562" sldId="433"/>
            <ac:picMk id="9" creationId="{00000000-0000-0000-0000-000000000000}"/>
          </ac:picMkLst>
        </pc:picChg>
      </pc:sldChg>
    </pc:docChg>
  </pc:docChgLst>
  <pc:docChgLst>
    <pc:chgData name="Ricardo Figueiredo Belchior" userId="35abccac-48e3-47e5-9488-9a93acb05b46" providerId="ADAL" clId="{B424AE7B-EF4E-40D6-B169-2D0B3EC3FAD9}"/>
    <pc:docChg chg="undo redo custSel addSld delSld modSld sldOrd modShowInfo">
      <pc:chgData name="Ricardo Figueiredo Belchior" userId="35abccac-48e3-47e5-9488-9a93acb05b46" providerId="ADAL" clId="{B424AE7B-EF4E-40D6-B169-2D0B3EC3FAD9}" dt="2020-10-26T13:15:53.198" v="3310" actId="255"/>
      <pc:docMkLst>
        <pc:docMk/>
      </pc:docMkLst>
      <pc:sldChg chg="modSp mod">
        <pc:chgData name="Ricardo Figueiredo Belchior" userId="35abccac-48e3-47e5-9488-9a93acb05b46" providerId="ADAL" clId="{B424AE7B-EF4E-40D6-B169-2D0B3EC3FAD9}" dt="2020-10-25T23:43:04.324" v="6" actId="20577"/>
        <pc:sldMkLst>
          <pc:docMk/>
          <pc:sldMk cId="965711560" sldId="350"/>
        </pc:sldMkLst>
        <pc:spChg chg="mod">
          <ac:chgData name="Ricardo Figueiredo Belchior" userId="35abccac-48e3-47e5-9488-9a93acb05b46" providerId="ADAL" clId="{B424AE7B-EF4E-40D6-B169-2D0B3EC3FAD9}" dt="2020-10-25T23:43:04.324" v="6" actId="20577"/>
          <ac:spMkLst>
            <pc:docMk/>
            <pc:sldMk cId="965711560" sldId="350"/>
            <ac:spMk id="5" creationId="{00000000-0000-0000-0000-000000000000}"/>
          </ac:spMkLst>
        </pc:spChg>
      </pc:sldChg>
      <pc:sldChg chg="del">
        <pc:chgData name="Ricardo Figueiredo Belchior" userId="35abccac-48e3-47e5-9488-9a93acb05b46" providerId="ADAL" clId="{B424AE7B-EF4E-40D6-B169-2D0B3EC3FAD9}" dt="2020-10-26T00:07:30.055" v="928" actId="47"/>
        <pc:sldMkLst>
          <pc:docMk/>
          <pc:sldMk cId="1830057982" sldId="354"/>
        </pc:sldMkLst>
      </pc:sldChg>
      <pc:sldChg chg="modSp mod">
        <pc:chgData name="Ricardo Figueiredo Belchior" userId="35abccac-48e3-47e5-9488-9a93acb05b46" providerId="ADAL" clId="{B424AE7B-EF4E-40D6-B169-2D0B3EC3FAD9}" dt="2020-10-26T01:40:33.692" v="2696" actId="948"/>
        <pc:sldMkLst>
          <pc:docMk/>
          <pc:sldMk cId="512957394" sldId="371"/>
        </pc:sldMkLst>
        <pc:spChg chg="mod">
          <ac:chgData name="Ricardo Figueiredo Belchior" userId="35abccac-48e3-47e5-9488-9a93acb05b46" providerId="ADAL" clId="{B424AE7B-EF4E-40D6-B169-2D0B3EC3FAD9}" dt="2020-10-26T01:40:33.692" v="2696" actId="948"/>
          <ac:spMkLst>
            <pc:docMk/>
            <pc:sldMk cId="512957394" sldId="371"/>
            <ac:spMk id="5" creationId="{00000000-0000-0000-0000-000000000000}"/>
          </ac:spMkLst>
        </pc:spChg>
      </pc:sldChg>
      <pc:sldChg chg="modSp mod">
        <pc:chgData name="Ricardo Figueiredo Belchior" userId="35abccac-48e3-47e5-9488-9a93acb05b46" providerId="ADAL" clId="{B424AE7B-EF4E-40D6-B169-2D0B3EC3FAD9}" dt="2020-10-26T01:39:46.970" v="2695" actId="14100"/>
        <pc:sldMkLst>
          <pc:docMk/>
          <pc:sldMk cId="314107087" sldId="396"/>
        </pc:sldMkLst>
        <pc:spChg chg="mod">
          <ac:chgData name="Ricardo Figueiredo Belchior" userId="35abccac-48e3-47e5-9488-9a93acb05b46" providerId="ADAL" clId="{B424AE7B-EF4E-40D6-B169-2D0B3EC3FAD9}" dt="2020-10-26T01:39:46.970" v="2695" actId="14100"/>
          <ac:spMkLst>
            <pc:docMk/>
            <pc:sldMk cId="314107087" sldId="396"/>
            <ac:spMk id="5" creationId="{00000000-0000-0000-0000-000000000000}"/>
          </ac:spMkLst>
        </pc:spChg>
      </pc:sldChg>
      <pc:sldChg chg="del">
        <pc:chgData name="Ricardo Figueiredo Belchior" userId="35abccac-48e3-47e5-9488-9a93acb05b46" providerId="ADAL" clId="{B424AE7B-EF4E-40D6-B169-2D0B3EC3FAD9}" dt="2020-10-25T23:46:21.202" v="8" actId="47"/>
        <pc:sldMkLst>
          <pc:docMk/>
          <pc:sldMk cId="1615334745" sldId="408"/>
        </pc:sldMkLst>
      </pc:sldChg>
      <pc:sldChg chg="addSp modSp add del mod">
        <pc:chgData name="Ricardo Figueiredo Belchior" userId="35abccac-48e3-47e5-9488-9a93acb05b46" providerId="ADAL" clId="{B424AE7B-EF4E-40D6-B169-2D0B3EC3FAD9}" dt="2020-10-26T00:28:29.326" v="1193" actId="255"/>
        <pc:sldMkLst>
          <pc:docMk/>
          <pc:sldMk cId="1499713751" sldId="409"/>
        </pc:sldMkLst>
        <pc:spChg chg="mod">
          <ac:chgData name="Ricardo Figueiredo Belchior" userId="35abccac-48e3-47e5-9488-9a93acb05b46" providerId="ADAL" clId="{B424AE7B-EF4E-40D6-B169-2D0B3EC3FAD9}" dt="2020-10-26T00:21:10.088" v="1120" actId="20577"/>
          <ac:spMkLst>
            <pc:docMk/>
            <pc:sldMk cId="1499713751" sldId="409"/>
            <ac:spMk id="2" creationId="{00000000-0000-0000-0000-000000000000}"/>
          </ac:spMkLst>
        </pc:spChg>
        <pc:spChg chg="mod">
          <ac:chgData name="Ricardo Figueiredo Belchior" userId="35abccac-48e3-47e5-9488-9a93acb05b46" providerId="ADAL" clId="{B424AE7B-EF4E-40D6-B169-2D0B3EC3FAD9}" dt="2020-10-26T00:27:47.617" v="1182" actId="20577"/>
          <ac:spMkLst>
            <pc:docMk/>
            <pc:sldMk cId="1499713751" sldId="409"/>
            <ac:spMk id="3" creationId="{00000000-0000-0000-0000-000000000000}"/>
          </ac:spMkLst>
        </pc:spChg>
        <pc:spChg chg="add mod">
          <ac:chgData name="Ricardo Figueiredo Belchior" userId="35abccac-48e3-47e5-9488-9a93acb05b46" providerId="ADAL" clId="{B424AE7B-EF4E-40D6-B169-2D0B3EC3FAD9}" dt="2020-10-26T00:28:29.326" v="1193" actId="255"/>
          <ac:spMkLst>
            <pc:docMk/>
            <pc:sldMk cId="1499713751" sldId="409"/>
            <ac:spMk id="4" creationId="{EC7674AC-FC66-4A87-ADAC-CC355FE27812}"/>
          </ac:spMkLst>
        </pc:spChg>
        <pc:graphicFrameChg chg="mod modGraphic">
          <ac:chgData name="Ricardo Figueiredo Belchior" userId="35abccac-48e3-47e5-9488-9a93acb05b46" providerId="ADAL" clId="{B424AE7B-EF4E-40D6-B169-2D0B3EC3FAD9}" dt="2020-10-26T00:27:55.540" v="1183" actId="1076"/>
          <ac:graphicFrameMkLst>
            <pc:docMk/>
            <pc:sldMk cId="1499713751" sldId="409"/>
            <ac:graphicFrameMk id="5" creationId="{E3D6D971-9B56-45BC-A5C6-AFDAB8E000BA}"/>
          </ac:graphicFrameMkLst>
        </pc:graphicFrameChg>
      </pc:sldChg>
      <pc:sldChg chg="addSp modSp add del mod">
        <pc:chgData name="Ricardo Figueiredo Belchior" userId="35abccac-48e3-47e5-9488-9a93acb05b46" providerId="ADAL" clId="{B424AE7B-EF4E-40D6-B169-2D0B3EC3FAD9}" dt="2020-10-26T00:46:44.859" v="1398" actId="20577"/>
        <pc:sldMkLst>
          <pc:docMk/>
          <pc:sldMk cId="1302891871" sldId="410"/>
        </pc:sldMkLst>
        <pc:spChg chg="mod">
          <ac:chgData name="Ricardo Figueiredo Belchior" userId="35abccac-48e3-47e5-9488-9a93acb05b46" providerId="ADAL" clId="{B424AE7B-EF4E-40D6-B169-2D0B3EC3FAD9}" dt="2020-10-26T00:40:05.155" v="1330" actId="242"/>
          <ac:spMkLst>
            <pc:docMk/>
            <pc:sldMk cId="1302891871" sldId="410"/>
            <ac:spMk id="2" creationId="{00000000-0000-0000-0000-000000000000}"/>
          </ac:spMkLst>
        </pc:spChg>
        <pc:spChg chg="mod">
          <ac:chgData name="Ricardo Figueiredo Belchior" userId="35abccac-48e3-47e5-9488-9a93acb05b46" providerId="ADAL" clId="{B424AE7B-EF4E-40D6-B169-2D0B3EC3FAD9}" dt="2020-10-26T00:29:53.633" v="1203" actId="20577"/>
          <ac:spMkLst>
            <pc:docMk/>
            <pc:sldMk cId="1302891871" sldId="410"/>
            <ac:spMk id="3" creationId="{00000000-0000-0000-0000-000000000000}"/>
          </ac:spMkLst>
        </pc:spChg>
        <pc:spChg chg="add mod">
          <ac:chgData name="Ricardo Figueiredo Belchior" userId="35abccac-48e3-47e5-9488-9a93acb05b46" providerId="ADAL" clId="{B424AE7B-EF4E-40D6-B169-2D0B3EC3FAD9}" dt="2020-10-26T00:46:44.859" v="1398" actId="20577"/>
          <ac:spMkLst>
            <pc:docMk/>
            <pc:sldMk cId="1302891871" sldId="410"/>
            <ac:spMk id="4" creationId="{EF6C128F-B462-4481-A3D6-C5D10A439CC7}"/>
          </ac:spMkLst>
        </pc:spChg>
        <pc:picChg chg="mod">
          <ac:chgData name="Ricardo Figueiredo Belchior" userId="35abccac-48e3-47e5-9488-9a93acb05b46" providerId="ADAL" clId="{B424AE7B-EF4E-40D6-B169-2D0B3EC3FAD9}" dt="2020-10-26T00:45:37.960" v="1366" actId="1076"/>
          <ac:picMkLst>
            <pc:docMk/>
            <pc:sldMk cId="1302891871" sldId="410"/>
            <ac:picMk id="2050" creationId="{A20C39E4-0DEB-499F-AA96-96446C6130D5}"/>
          </ac:picMkLst>
        </pc:picChg>
      </pc:sldChg>
      <pc:sldChg chg="addSp">
        <pc:chgData name="Ricardo Figueiredo Belchior" userId="35abccac-48e3-47e5-9488-9a93acb05b46" providerId="ADAL" clId="{B424AE7B-EF4E-40D6-B169-2D0B3EC3FAD9}" dt="2020-10-26T00:45:31.296" v="1363"/>
        <pc:sldMkLst>
          <pc:docMk/>
          <pc:sldMk cId="1391289126" sldId="410"/>
        </pc:sldMkLst>
        <pc:picChg chg="add">
          <ac:chgData name="Ricardo Figueiredo Belchior" userId="35abccac-48e3-47e5-9488-9a93acb05b46" providerId="ADAL" clId="{B424AE7B-EF4E-40D6-B169-2D0B3EC3FAD9}" dt="2020-10-26T00:45:31.296" v="1363"/>
          <ac:picMkLst>
            <pc:docMk/>
            <pc:sldMk cId="1391289126" sldId="410"/>
            <ac:picMk id="2050" creationId="{A20C39E4-0DEB-499F-AA96-96446C6130D5}"/>
          </ac:picMkLst>
        </pc:picChg>
      </pc:sldChg>
      <pc:sldChg chg="addSp modSp add mod ord modNotesTx">
        <pc:chgData name="Ricardo Figueiredo Belchior" userId="35abccac-48e3-47e5-9488-9a93acb05b46" providerId="ADAL" clId="{B424AE7B-EF4E-40D6-B169-2D0B3EC3FAD9}" dt="2020-10-26T00:32:54.924" v="1298" actId="242"/>
        <pc:sldMkLst>
          <pc:docMk/>
          <pc:sldMk cId="1699975511" sldId="411"/>
        </pc:sldMkLst>
        <pc:spChg chg="mod">
          <ac:chgData name="Ricardo Figueiredo Belchior" userId="35abccac-48e3-47e5-9488-9a93acb05b46" providerId="ADAL" clId="{B424AE7B-EF4E-40D6-B169-2D0B3EC3FAD9}" dt="2020-10-26T00:32:54.924" v="1298" actId="242"/>
          <ac:spMkLst>
            <pc:docMk/>
            <pc:sldMk cId="1699975511" sldId="411"/>
            <ac:spMk id="2" creationId="{00000000-0000-0000-0000-000000000000}"/>
          </ac:spMkLst>
        </pc:spChg>
        <pc:spChg chg="mod">
          <ac:chgData name="Ricardo Figueiredo Belchior" userId="35abccac-48e3-47e5-9488-9a93acb05b46" providerId="ADAL" clId="{B424AE7B-EF4E-40D6-B169-2D0B3EC3FAD9}" dt="2020-10-26T00:31:58.577" v="1284" actId="20577"/>
          <ac:spMkLst>
            <pc:docMk/>
            <pc:sldMk cId="1699975511" sldId="411"/>
            <ac:spMk id="3" creationId="{00000000-0000-0000-0000-000000000000}"/>
          </ac:spMkLst>
        </pc:spChg>
        <pc:picChg chg="add mod">
          <ac:chgData name="Ricardo Figueiredo Belchior" userId="35abccac-48e3-47e5-9488-9a93acb05b46" providerId="ADAL" clId="{B424AE7B-EF4E-40D6-B169-2D0B3EC3FAD9}" dt="2020-10-26T00:11:16.425" v="949" actId="1076"/>
          <ac:picMkLst>
            <pc:docMk/>
            <pc:sldMk cId="1699975511" sldId="411"/>
            <ac:picMk id="5" creationId="{AD08B0D7-F5FB-4229-933F-97DFC1BBF8AA}"/>
          </ac:picMkLst>
        </pc:picChg>
      </pc:sldChg>
      <pc:sldChg chg="modSp del mod">
        <pc:chgData name="Ricardo Figueiredo Belchior" userId="35abccac-48e3-47e5-9488-9a93acb05b46" providerId="ADAL" clId="{B424AE7B-EF4E-40D6-B169-2D0B3EC3FAD9}" dt="2020-10-26T00:11:26.667" v="950" actId="47"/>
        <pc:sldMkLst>
          <pc:docMk/>
          <pc:sldMk cId="1033792394" sldId="412"/>
        </pc:sldMkLst>
        <pc:spChg chg="mod">
          <ac:chgData name="Ricardo Figueiredo Belchior" userId="35abccac-48e3-47e5-9488-9a93acb05b46" providerId="ADAL" clId="{B424AE7B-EF4E-40D6-B169-2D0B3EC3FAD9}" dt="2020-10-26T00:07:40.428" v="931" actId="14100"/>
          <ac:spMkLst>
            <pc:docMk/>
            <pc:sldMk cId="1033792394" sldId="412"/>
            <ac:spMk id="2" creationId="{00000000-0000-0000-0000-000000000000}"/>
          </ac:spMkLst>
        </pc:spChg>
      </pc:sldChg>
      <pc:sldChg chg="del">
        <pc:chgData name="Ricardo Figueiredo Belchior" userId="35abccac-48e3-47e5-9488-9a93acb05b46" providerId="ADAL" clId="{B424AE7B-EF4E-40D6-B169-2D0B3EC3FAD9}" dt="2020-10-26T01:21:10.772" v="2128" actId="47"/>
        <pc:sldMkLst>
          <pc:docMk/>
          <pc:sldMk cId="371308457" sldId="413"/>
        </pc:sldMkLst>
      </pc:sldChg>
      <pc:sldChg chg="modSp del mod">
        <pc:chgData name="Ricardo Figueiredo Belchior" userId="35abccac-48e3-47e5-9488-9a93acb05b46" providerId="ADAL" clId="{B424AE7B-EF4E-40D6-B169-2D0B3EC3FAD9}" dt="2020-10-26T01:21:15.832" v="2129" actId="47"/>
        <pc:sldMkLst>
          <pc:docMk/>
          <pc:sldMk cId="178970830" sldId="414"/>
        </pc:sldMkLst>
        <pc:spChg chg="mod">
          <ac:chgData name="Ricardo Figueiredo Belchior" userId="35abccac-48e3-47e5-9488-9a93acb05b46" providerId="ADAL" clId="{B424AE7B-EF4E-40D6-B169-2D0B3EC3FAD9}" dt="2020-10-26T00:08:01.736" v="934" actId="14100"/>
          <ac:spMkLst>
            <pc:docMk/>
            <pc:sldMk cId="178970830" sldId="414"/>
            <ac:spMk id="2" creationId="{00000000-0000-0000-0000-000000000000}"/>
          </ac:spMkLst>
        </pc:spChg>
      </pc:sldChg>
      <pc:sldChg chg="add del">
        <pc:chgData name="Ricardo Figueiredo Belchior" userId="35abccac-48e3-47e5-9488-9a93acb05b46" providerId="ADAL" clId="{B424AE7B-EF4E-40D6-B169-2D0B3EC3FAD9}" dt="2020-10-26T01:21:26.406" v="2132" actId="47"/>
        <pc:sldMkLst>
          <pc:docMk/>
          <pc:sldMk cId="1534081439" sldId="415"/>
        </pc:sldMkLst>
      </pc:sldChg>
      <pc:sldChg chg="addSp delSp modSp add mod">
        <pc:chgData name="Ricardo Figueiredo Belchior" userId="35abccac-48e3-47e5-9488-9a93acb05b46" providerId="ADAL" clId="{B424AE7B-EF4E-40D6-B169-2D0B3EC3FAD9}" dt="2020-10-26T00:04:30.804" v="890" actId="113"/>
        <pc:sldMkLst>
          <pc:docMk/>
          <pc:sldMk cId="848885760" sldId="416"/>
        </pc:sldMkLst>
        <pc:spChg chg="mod">
          <ac:chgData name="Ricardo Figueiredo Belchior" userId="35abccac-48e3-47e5-9488-9a93acb05b46" providerId="ADAL" clId="{B424AE7B-EF4E-40D6-B169-2D0B3EC3FAD9}" dt="2020-10-26T00:01:24.212" v="866" actId="122"/>
          <ac:spMkLst>
            <pc:docMk/>
            <pc:sldMk cId="848885760" sldId="416"/>
            <ac:spMk id="2" creationId="{00000000-0000-0000-0000-000000000000}"/>
          </ac:spMkLst>
        </pc:spChg>
        <pc:spChg chg="mod">
          <ac:chgData name="Ricardo Figueiredo Belchior" userId="35abccac-48e3-47e5-9488-9a93acb05b46" providerId="ADAL" clId="{B424AE7B-EF4E-40D6-B169-2D0B3EC3FAD9}" dt="2020-10-26T00:04:30.804" v="890" actId="113"/>
          <ac:spMkLst>
            <pc:docMk/>
            <pc:sldMk cId="848885760" sldId="416"/>
            <ac:spMk id="3" creationId="{00000000-0000-0000-0000-000000000000}"/>
          </ac:spMkLst>
        </pc:spChg>
        <pc:picChg chg="add del">
          <ac:chgData name="Ricardo Figueiredo Belchior" userId="35abccac-48e3-47e5-9488-9a93acb05b46" providerId="ADAL" clId="{B424AE7B-EF4E-40D6-B169-2D0B3EC3FAD9}" dt="2020-10-26T00:01:08.424" v="856" actId="22"/>
          <ac:picMkLst>
            <pc:docMk/>
            <pc:sldMk cId="848885760" sldId="416"/>
            <ac:picMk id="5" creationId="{81493B68-F9F7-4462-A791-02F06515A0A0}"/>
          </ac:picMkLst>
        </pc:picChg>
      </pc:sldChg>
      <pc:sldChg chg="modSp add mod">
        <pc:chgData name="Ricardo Figueiredo Belchior" userId="35abccac-48e3-47e5-9488-9a93acb05b46" providerId="ADAL" clId="{B424AE7B-EF4E-40D6-B169-2D0B3EC3FAD9}" dt="2020-10-26T00:05:38.281" v="925" actId="948"/>
        <pc:sldMkLst>
          <pc:docMk/>
          <pc:sldMk cId="623519190" sldId="417"/>
        </pc:sldMkLst>
        <pc:spChg chg="mod">
          <ac:chgData name="Ricardo Figueiredo Belchior" userId="35abccac-48e3-47e5-9488-9a93acb05b46" providerId="ADAL" clId="{B424AE7B-EF4E-40D6-B169-2D0B3EC3FAD9}" dt="2020-10-26T00:05:29.429" v="924" actId="242"/>
          <ac:spMkLst>
            <pc:docMk/>
            <pc:sldMk cId="623519190" sldId="417"/>
            <ac:spMk id="2" creationId="{00000000-0000-0000-0000-000000000000}"/>
          </ac:spMkLst>
        </pc:spChg>
        <pc:spChg chg="mod">
          <ac:chgData name="Ricardo Figueiredo Belchior" userId="35abccac-48e3-47e5-9488-9a93acb05b46" providerId="ADAL" clId="{B424AE7B-EF4E-40D6-B169-2D0B3EC3FAD9}" dt="2020-10-26T00:05:38.281" v="925" actId="948"/>
          <ac:spMkLst>
            <pc:docMk/>
            <pc:sldMk cId="623519190" sldId="417"/>
            <ac:spMk id="3" creationId="{00000000-0000-0000-0000-000000000000}"/>
          </ac:spMkLst>
        </pc:spChg>
      </pc:sldChg>
      <pc:sldChg chg="modSp add mod">
        <pc:chgData name="Ricardo Figueiredo Belchior" userId="35abccac-48e3-47e5-9488-9a93acb05b46" providerId="ADAL" clId="{B424AE7B-EF4E-40D6-B169-2D0B3EC3FAD9}" dt="2020-10-26T13:10:32.850" v="3052" actId="20577"/>
        <pc:sldMkLst>
          <pc:docMk/>
          <pc:sldMk cId="2570418244" sldId="418"/>
        </pc:sldMkLst>
        <pc:spChg chg="mod">
          <ac:chgData name="Ricardo Figueiredo Belchior" userId="35abccac-48e3-47e5-9488-9a93acb05b46" providerId="ADAL" clId="{B424AE7B-EF4E-40D6-B169-2D0B3EC3FAD9}" dt="2020-10-26T13:10:32.850" v="3052" actId="20577"/>
          <ac:spMkLst>
            <pc:docMk/>
            <pc:sldMk cId="2570418244" sldId="418"/>
            <ac:spMk id="3" creationId="{00000000-0000-0000-0000-000000000000}"/>
          </ac:spMkLst>
        </pc:spChg>
      </pc:sldChg>
      <pc:sldChg chg="modSp mod">
        <pc:chgData name="Ricardo Figueiredo Belchior" userId="35abccac-48e3-47e5-9488-9a93acb05b46" providerId="ADAL" clId="{B424AE7B-EF4E-40D6-B169-2D0B3EC3FAD9}" dt="2020-10-26T01:31:49.388" v="2571" actId="20577"/>
        <pc:sldMkLst>
          <pc:docMk/>
          <pc:sldMk cId="1464317707" sldId="419"/>
        </pc:sldMkLst>
        <pc:spChg chg="mod">
          <ac:chgData name="Ricardo Figueiredo Belchior" userId="35abccac-48e3-47e5-9488-9a93acb05b46" providerId="ADAL" clId="{B424AE7B-EF4E-40D6-B169-2D0B3EC3FAD9}" dt="2020-10-26T01:31:49.388" v="2571" actId="20577"/>
          <ac:spMkLst>
            <pc:docMk/>
            <pc:sldMk cId="1464317707" sldId="419"/>
            <ac:spMk id="2" creationId="{00000000-0000-0000-0000-000000000000}"/>
          </ac:spMkLst>
        </pc:spChg>
        <pc:spChg chg="mod">
          <ac:chgData name="Ricardo Figueiredo Belchior" userId="35abccac-48e3-47e5-9488-9a93acb05b46" providerId="ADAL" clId="{B424AE7B-EF4E-40D6-B169-2D0B3EC3FAD9}" dt="2020-10-26T01:27:57.748" v="2549" actId="179"/>
          <ac:spMkLst>
            <pc:docMk/>
            <pc:sldMk cId="1464317707" sldId="419"/>
            <ac:spMk id="5" creationId="{00000000-0000-0000-0000-000000000000}"/>
          </ac:spMkLst>
        </pc:spChg>
      </pc:sldChg>
      <pc:sldChg chg="modSp mod">
        <pc:chgData name="Ricardo Figueiredo Belchior" userId="35abccac-48e3-47e5-9488-9a93acb05b46" providerId="ADAL" clId="{B424AE7B-EF4E-40D6-B169-2D0B3EC3FAD9}" dt="2020-10-26T13:15:53.198" v="3310" actId="255"/>
        <pc:sldMkLst>
          <pc:docMk/>
          <pc:sldMk cId="1574718201" sldId="420"/>
        </pc:sldMkLst>
        <pc:spChg chg="mod">
          <ac:chgData name="Ricardo Figueiredo Belchior" userId="35abccac-48e3-47e5-9488-9a93acb05b46" providerId="ADAL" clId="{B424AE7B-EF4E-40D6-B169-2D0B3EC3FAD9}" dt="2020-10-26T13:15:53.198" v="3310" actId="255"/>
          <ac:spMkLst>
            <pc:docMk/>
            <pc:sldMk cId="1574718201" sldId="420"/>
            <ac:spMk id="6" creationId="{00000000-0000-0000-0000-000000000000}"/>
          </ac:spMkLst>
        </pc:spChg>
      </pc:sldChg>
      <pc:sldChg chg="modSp mod">
        <pc:chgData name="Ricardo Figueiredo Belchior" userId="35abccac-48e3-47e5-9488-9a93acb05b46" providerId="ADAL" clId="{B424AE7B-EF4E-40D6-B169-2D0B3EC3FAD9}" dt="2020-10-26T01:32:23.951" v="2578" actId="14100"/>
        <pc:sldMkLst>
          <pc:docMk/>
          <pc:sldMk cId="876339028" sldId="421"/>
        </pc:sldMkLst>
        <pc:spChg chg="mod">
          <ac:chgData name="Ricardo Figueiredo Belchior" userId="35abccac-48e3-47e5-9488-9a93acb05b46" providerId="ADAL" clId="{B424AE7B-EF4E-40D6-B169-2D0B3EC3FAD9}" dt="2020-10-26T01:32:23.951" v="2578" actId="14100"/>
          <ac:spMkLst>
            <pc:docMk/>
            <pc:sldMk cId="876339028" sldId="421"/>
            <ac:spMk id="2" creationId="{00000000-0000-0000-0000-000000000000}"/>
          </ac:spMkLst>
        </pc:spChg>
      </pc:sldChg>
      <pc:sldChg chg="modSp mod">
        <pc:chgData name="Ricardo Figueiredo Belchior" userId="35abccac-48e3-47e5-9488-9a93acb05b46" providerId="ADAL" clId="{B424AE7B-EF4E-40D6-B169-2D0B3EC3FAD9}" dt="2020-10-26T01:46:32.158" v="2793" actId="20577"/>
        <pc:sldMkLst>
          <pc:docMk/>
          <pc:sldMk cId="96622528" sldId="424"/>
        </pc:sldMkLst>
        <pc:spChg chg="mod">
          <ac:chgData name="Ricardo Figueiredo Belchior" userId="35abccac-48e3-47e5-9488-9a93acb05b46" providerId="ADAL" clId="{B424AE7B-EF4E-40D6-B169-2D0B3EC3FAD9}" dt="2020-10-26T01:46:32.158" v="2793" actId="20577"/>
          <ac:spMkLst>
            <pc:docMk/>
            <pc:sldMk cId="96622528" sldId="424"/>
            <ac:spMk id="5" creationId="{00000000-0000-0000-0000-000000000000}"/>
          </ac:spMkLst>
        </pc:spChg>
        <pc:spChg chg="mod">
          <ac:chgData name="Ricardo Figueiredo Belchior" userId="35abccac-48e3-47e5-9488-9a93acb05b46" providerId="ADAL" clId="{B424AE7B-EF4E-40D6-B169-2D0B3EC3FAD9}" dt="2020-10-26T01:32:12.731" v="2575"/>
          <ac:spMkLst>
            <pc:docMk/>
            <pc:sldMk cId="96622528" sldId="424"/>
            <ac:spMk id="6" creationId="{00000000-0000-0000-0000-000000000000}"/>
          </ac:spMkLst>
        </pc:spChg>
      </pc:sldChg>
      <pc:sldChg chg="modSp mod">
        <pc:chgData name="Ricardo Figueiredo Belchior" userId="35abccac-48e3-47e5-9488-9a93acb05b46" providerId="ADAL" clId="{B424AE7B-EF4E-40D6-B169-2D0B3EC3FAD9}" dt="2020-10-26T01:37:03.354" v="2646" actId="948"/>
        <pc:sldMkLst>
          <pc:docMk/>
          <pc:sldMk cId="1405205680" sldId="426"/>
        </pc:sldMkLst>
        <pc:spChg chg="mod">
          <ac:chgData name="Ricardo Figueiredo Belchior" userId="35abccac-48e3-47e5-9488-9a93acb05b46" providerId="ADAL" clId="{B424AE7B-EF4E-40D6-B169-2D0B3EC3FAD9}" dt="2020-10-26T01:37:03.354" v="2646" actId="948"/>
          <ac:spMkLst>
            <pc:docMk/>
            <pc:sldMk cId="1405205680" sldId="426"/>
            <ac:spMk id="5" creationId="{00000000-0000-0000-0000-000000000000}"/>
          </ac:spMkLst>
        </pc:spChg>
      </pc:sldChg>
      <pc:sldChg chg="modSp mod">
        <pc:chgData name="Ricardo Figueiredo Belchior" userId="35abccac-48e3-47e5-9488-9a93acb05b46" providerId="ADAL" clId="{B424AE7B-EF4E-40D6-B169-2D0B3EC3FAD9}" dt="2020-10-26T01:37:50.776" v="2650" actId="114"/>
        <pc:sldMkLst>
          <pc:docMk/>
          <pc:sldMk cId="184910181" sldId="428"/>
        </pc:sldMkLst>
        <pc:spChg chg="mod">
          <ac:chgData name="Ricardo Figueiredo Belchior" userId="35abccac-48e3-47e5-9488-9a93acb05b46" providerId="ADAL" clId="{B424AE7B-EF4E-40D6-B169-2D0B3EC3FAD9}" dt="2020-10-26T01:37:50.776" v="2650" actId="114"/>
          <ac:spMkLst>
            <pc:docMk/>
            <pc:sldMk cId="184910181" sldId="428"/>
            <ac:spMk id="5" creationId="{00000000-0000-0000-0000-000000000000}"/>
          </ac:spMkLst>
        </pc:spChg>
      </pc:sldChg>
      <pc:sldChg chg="modSp mod">
        <pc:chgData name="Ricardo Figueiredo Belchior" userId="35abccac-48e3-47e5-9488-9a93acb05b46" providerId="ADAL" clId="{B424AE7B-EF4E-40D6-B169-2D0B3EC3FAD9}" dt="2020-10-26T01:38:34.783" v="2651" actId="6549"/>
        <pc:sldMkLst>
          <pc:docMk/>
          <pc:sldMk cId="645524778" sldId="429"/>
        </pc:sldMkLst>
        <pc:spChg chg="mod">
          <ac:chgData name="Ricardo Figueiredo Belchior" userId="35abccac-48e3-47e5-9488-9a93acb05b46" providerId="ADAL" clId="{B424AE7B-EF4E-40D6-B169-2D0B3EC3FAD9}" dt="2020-10-26T01:38:34.783" v="2651" actId="6549"/>
          <ac:spMkLst>
            <pc:docMk/>
            <pc:sldMk cId="645524778" sldId="429"/>
            <ac:spMk id="2" creationId="{00000000-0000-0000-0000-000000000000}"/>
          </ac:spMkLst>
        </pc:spChg>
      </pc:sldChg>
      <pc:sldChg chg="modSp mod">
        <pc:chgData name="Ricardo Figueiredo Belchior" userId="35abccac-48e3-47e5-9488-9a93acb05b46" providerId="ADAL" clId="{B424AE7B-EF4E-40D6-B169-2D0B3EC3FAD9}" dt="2020-10-26T01:40:48.931" v="2697" actId="948"/>
        <pc:sldMkLst>
          <pc:docMk/>
          <pc:sldMk cId="882950731" sldId="430"/>
        </pc:sldMkLst>
        <pc:spChg chg="mod">
          <ac:chgData name="Ricardo Figueiredo Belchior" userId="35abccac-48e3-47e5-9488-9a93acb05b46" providerId="ADAL" clId="{B424AE7B-EF4E-40D6-B169-2D0B3EC3FAD9}" dt="2020-10-26T01:40:48.931" v="2697" actId="948"/>
          <ac:spMkLst>
            <pc:docMk/>
            <pc:sldMk cId="882950731" sldId="430"/>
            <ac:spMk id="5" creationId="{00000000-0000-0000-0000-000000000000}"/>
          </ac:spMkLst>
        </pc:spChg>
      </pc:sldChg>
      <pc:sldChg chg="modSp mod">
        <pc:chgData name="Ricardo Figueiredo Belchior" userId="35abccac-48e3-47e5-9488-9a93acb05b46" providerId="ADAL" clId="{B424AE7B-EF4E-40D6-B169-2D0B3EC3FAD9}" dt="2020-10-26T13:06:25.443" v="3025" actId="14100"/>
        <pc:sldMkLst>
          <pc:docMk/>
          <pc:sldMk cId="1837335562" sldId="433"/>
        </pc:sldMkLst>
        <pc:spChg chg="mod">
          <ac:chgData name="Ricardo Figueiredo Belchior" userId="35abccac-48e3-47e5-9488-9a93acb05b46" providerId="ADAL" clId="{B424AE7B-EF4E-40D6-B169-2D0B3EC3FAD9}" dt="2020-10-26T13:06:25.443" v="3025" actId="14100"/>
          <ac:spMkLst>
            <pc:docMk/>
            <pc:sldMk cId="1837335562" sldId="433"/>
            <ac:spMk id="4" creationId="{00000000-0000-0000-0000-000000000000}"/>
          </ac:spMkLst>
        </pc:spChg>
      </pc:sldChg>
      <pc:sldChg chg="modSp mod">
        <pc:chgData name="Ricardo Figueiredo Belchior" userId="35abccac-48e3-47e5-9488-9a93acb05b46" providerId="ADAL" clId="{B424AE7B-EF4E-40D6-B169-2D0B3EC3FAD9}" dt="2020-10-26T01:32:00.152" v="2573" actId="20577"/>
        <pc:sldMkLst>
          <pc:docMk/>
          <pc:sldMk cId="1206183660" sldId="435"/>
        </pc:sldMkLst>
        <pc:spChg chg="mod">
          <ac:chgData name="Ricardo Figueiredo Belchior" userId="35abccac-48e3-47e5-9488-9a93acb05b46" providerId="ADAL" clId="{B424AE7B-EF4E-40D6-B169-2D0B3EC3FAD9}" dt="2020-10-26T01:32:00.152" v="2573" actId="20577"/>
          <ac:spMkLst>
            <pc:docMk/>
            <pc:sldMk cId="1206183660" sldId="435"/>
            <ac:spMk id="2" creationId="{00000000-0000-0000-0000-000000000000}"/>
          </ac:spMkLst>
        </pc:spChg>
        <pc:spChg chg="mod">
          <ac:chgData name="Ricardo Figueiredo Belchior" userId="35abccac-48e3-47e5-9488-9a93acb05b46" providerId="ADAL" clId="{B424AE7B-EF4E-40D6-B169-2D0B3EC3FAD9}" dt="2020-10-26T01:28:55.630" v="2553" actId="20577"/>
          <ac:spMkLst>
            <pc:docMk/>
            <pc:sldMk cId="1206183660" sldId="435"/>
            <ac:spMk id="4" creationId="{00000000-0000-0000-0000-000000000000}"/>
          </ac:spMkLst>
        </pc:spChg>
      </pc:sldChg>
      <pc:sldChg chg="modSp mod">
        <pc:chgData name="Ricardo Figueiredo Belchior" userId="35abccac-48e3-47e5-9488-9a93acb05b46" providerId="ADAL" clId="{B424AE7B-EF4E-40D6-B169-2D0B3EC3FAD9}" dt="2020-10-26T01:32:06.931" v="2574"/>
        <pc:sldMkLst>
          <pc:docMk/>
          <pc:sldMk cId="4161578226" sldId="436"/>
        </pc:sldMkLst>
        <pc:spChg chg="mod">
          <ac:chgData name="Ricardo Figueiredo Belchior" userId="35abccac-48e3-47e5-9488-9a93acb05b46" providerId="ADAL" clId="{B424AE7B-EF4E-40D6-B169-2D0B3EC3FAD9}" dt="2020-10-26T01:32:06.931" v="2574"/>
          <ac:spMkLst>
            <pc:docMk/>
            <pc:sldMk cId="4161578226" sldId="436"/>
            <ac:spMk id="2" creationId="{00000000-0000-0000-0000-000000000000}"/>
          </ac:spMkLst>
        </pc:spChg>
        <pc:spChg chg="mod">
          <ac:chgData name="Ricardo Figueiredo Belchior" userId="35abccac-48e3-47e5-9488-9a93acb05b46" providerId="ADAL" clId="{B424AE7B-EF4E-40D6-B169-2D0B3EC3FAD9}" dt="2020-10-26T01:31:02.213" v="2559" actId="115"/>
          <ac:spMkLst>
            <pc:docMk/>
            <pc:sldMk cId="4161578226" sldId="436"/>
            <ac:spMk id="4" creationId="{00000000-0000-0000-0000-000000000000}"/>
          </ac:spMkLst>
        </pc:spChg>
      </pc:sldChg>
      <pc:sldChg chg="modSp add mod">
        <pc:chgData name="Ricardo Figueiredo Belchior" userId="35abccac-48e3-47e5-9488-9a93acb05b46" providerId="ADAL" clId="{B424AE7B-EF4E-40D6-B169-2D0B3EC3FAD9}" dt="2020-10-26T13:06:51.213" v="3026" actId="5793"/>
        <pc:sldMkLst>
          <pc:docMk/>
          <pc:sldMk cId="2563420651" sldId="440"/>
        </pc:sldMkLst>
        <pc:spChg chg="mod">
          <ac:chgData name="Ricardo Figueiredo Belchior" userId="35abccac-48e3-47e5-9488-9a93acb05b46" providerId="ADAL" clId="{B424AE7B-EF4E-40D6-B169-2D0B3EC3FAD9}" dt="2020-10-26T13:06:51.213" v="3026" actId="5793"/>
          <ac:spMkLst>
            <pc:docMk/>
            <pc:sldMk cId="2563420651" sldId="440"/>
            <ac:spMk id="5" creationId="{00000000-0000-0000-0000-000000000000}"/>
          </ac:spMkLst>
        </pc:spChg>
      </pc:sldChg>
      <pc:sldChg chg="modSp add mod">
        <pc:chgData name="Ricardo Figueiredo Belchior" userId="35abccac-48e3-47e5-9488-9a93acb05b46" providerId="ADAL" clId="{B424AE7B-EF4E-40D6-B169-2D0B3EC3FAD9}" dt="2020-10-25T23:50:57.614" v="491" actId="20577"/>
        <pc:sldMkLst>
          <pc:docMk/>
          <pc:sldMk cId="3819955564" sldId="441"/>
        </pc:sldMkLst>
        <pc:spChg chg="mod">
          <ac:chgData name="Ricardo Figueiredo Belchior" userId="35abccac-48e3-47e5-9488-9a93acb05b46" providerId="ADAL" clId="{B424AE7B-EF4E-40D6-B169-2D0B3EC3FAD9}" dt="2020-10-25T23:46:39.542" v="34" actId="6549"/>
          <ac:spMkLst>
            <pc:docMk/>
            <pc:sldMk cId="3819955564" sldId="441"/>
            <ac:spMk id="2" creationId="{5847CE4B-E763-4AAB-BF99-EE0D53BA8FA0}"/>
          </ac:spMkLst>
        </pc:spChg>
        <pc:spChg chg="mod">
          <ac:chgData name="Ricardo Figueiredo Belchior" userId="35abccac-48e3-47e5-9488-9a93acb05b46" providerId="ADAL" clId="{B424AE7B-EF4E-40D6-B169-2D0B3EC3FAD9}" dt="2020-10-25T23:50:57.614" v="491" actId="20577"/>
          <ac:spMkLst>
            <pc:docMk/>
            <pc:sldMk cId="3819955564" sldId="441"/>
            <ac:spMk id="3" creationId="{C8C46975-4E65-4CFE-A7A9-7CF5B9385A30}"/>
          </ac:spMkLst>
        </pc:spChg>
      </pc:sldChg>
      <pc:sldChg chg="modSp add mod">
        <pc:chgData name="Ricardo Figueiredo Belchior" userId="35abccac-48e3-47e5-9488-9a93acb05b46" providerId="ADAL" clId="{B424AE7B-EF4E-40D6-B169-2D0B3EC3FAD9}" dt="2020-10-25T23:59:15.046" v="838" actId="20577"/>
        <pc:sldMkLst>
          <pc:docMk/>
          <pc:sldMk cId="1509923339" sldId="442"/>
        </pc:sldMkLst>
        <pc:spChg chg="mod">
          <ac:chgData name="Ricardo Figueiredo Belchior" userId="35abccac-48e3-47e5-9488-9a93acb05b46" providerId="ADAL" clId="{B424AE7B-EF4E-40D6-B169-2D0B3EC3FAD9}" dt="2020-10-25T23:59:15.046" v="838" actId="20577"/>
          <ac:spMkLst>
            <pc:docMk/>
            <pc:sldMk cId="1509923339" sldId="442"/>
            <ac:spMk id="2" creationId="{00000000-0000-0000-0000-000000000000}"/>
          </ac:spMkLst>
        </pc:spChg>
        <pc:spChg chg="mod">
          <ac:chgData name="Ricardo Figueiredo Belchior" userId="35abccac-48e3-47e5-9488-9a93acb05b46" providerId="ADAL" clId="{B424AE7B-EF4E-40D6-B169-2D0B3EC3FAD9}" dt="2020-10-25T23:58:43.110" v="773" actId="20577"/>
          <ac:spMkLst>
            <pc:docMk/>
            <pc:sldMk cId="1509923339" sldId="442"/>
            <ac:spMk id="3" creationId="{00000000-0000-0000-0000-000000000000}"/>
          </ac:spMkLst>
        </pc:spChg>
      </pc:sldChg>
      <pc:sldChg chg="modSp add mod">
        <pc:chgData name="Ricardo Figueiredo Belchior" userId="35abccac-48e3-47e5-9488-9a93acb05b46" providerId="ADAL" clId="{B424AE7B-EF4E-40D6-B169-2D0B3EC3FAD9}" dt="2020-10-26T00:15:39.039" v="1009" actId="20577"/>
        <pc:sldMkLst>
          <pc:docMk/>
          <pc:sldMk cId="640220084" sldId="443"/>
        </pc:sldMkLst>
        <pc:spChg chg="mod">
          <ac:chgData name="Ricardo Figueiredo Belchior" userId="35abccac-48e3-47e5-9488-9a93acb05b46" providerId="ADAL" clId="{B424AE7B-EF4E-40D6-B169-2D0B3EC3FAD9}" dt="2020-10-26T00:13:37.962" v="992" actId="1076"/>
          <ac:spMkLst>
            <pc:docMk/>
            <pc:sldMk cId="640220084" sldId="443"/>
            <ac:spMk id="2" creationId="{E79788B7-6A1A-4EE8-BAB4-C342530A85DB}"/>
          </ac:spMkLst>
        </pc:spChg>
        <pc:spChg chg="mod">
          <ac:chgData name="Ricardo Figueiredo Belchior" userId="35abccac-48e3-47e5-9488-9a93acb05b46" providerId="ADAL" clId="{B424AE7B-EF4E-40D6-B169-2D0B3EC3FAD9}" dt="2020-10-26T00:15:39.039" v="1009" actId="20577"/>
          <ac:spMkLst>
            <pc:docMk/>
            <pc:sldMk cId="640220084" sldId="443"/>
            <ac:spMk id="3" creationId="{4FF24368-78C4-4638-BC05-F2E4D9600B24}"/>
          </ac:spMkLst>
        </pc:spChg>
      </pc:sldChg>
      <pc:sldChg chg="modSp add mod">
        <pc:chgData name="Ricardo Figueiredo Belchior" userId="35abccac-48e3-47e5-9488-9a93acb05b46" providerId="ADAL" clId="{B424AE7B-EF4E-40D6-B169-2D0B3EC3FAD9}" dt="2020-10-26T13:11:31.638" v="3054"/>
        <pc:sldMkLst>
          <pc:docMk/>
          <pc:sldMk cId="2777780708" sldId="444"/>
        </pc:sldMkLst>
        <pc:spChg chg="mod">
          <ac:chgData name="Ricardo Figueiredo Belchior" userId="35abccac-48e3-47e5-9488-9a93acb05b46" providerId="ADAL" clId="{B424AE7B-EF4E-40D6-B169-2D0B3EC3FAD9}" dt="2020-10-26T00:20:07.905" v="1104" actId="1076"/>
          <ac:spMkLst>
            <pc:docMk/>
            <pc:sldMk cId="2777780708" sldId="444"/>
            <ac:spMk id="2" creationId="{00000000-0000-0000-0000-000000000000}"/>
          </ac:spMkLst>
        </pc:spChg>
        <pc:spChg chg="mod">
          <ac:chgData name="Ricardo Figueiredo Belchior" userId="35abccac-48e3-47e5-9488-9a93acb05b46" providerId="ADAL" clId="{B424AE7B-EF4E-40D6-B169-2D0B3EC3FAD9}" dt="2020-10-26T13:11:31.638" v="3054"/>
          <ac:spMkLst>
            <pc:docMk/>
            <pc:sldMk cId="2777780708" sldId="444"/>
            <ac:spMk id="3" creationId="{00000000-0000-0000-0000-000000000000}"/>
          </ac:spMkLst>
        </pc:spChg>
      </pc:sldChg>
      <pc:sldChg chg="modSp add mod">
        <pc:chgData name="Ricardo Figueiredo Belchior" userId="35abccac-48e3-47e5-9488-9a93acb05b46" providerId="ADAL" clId="{B424AE7B-EF4E-40D6-B169-2D0B3EC3FAD9}" dt="2020-10-26T00:40:24.813" v="1350" actId="20577"/>
        <pc:sldMkLst>
          <pc:docMk/>
          <pc:sldMk cId="2553547617" sldId="445"/>
        </pc:sldMkLst>
        <pc:spChg chg="mod">
          <ac:chgData name="Ricardo Figueiredo Belchior" userId="35abccac-48e3-47e5-9488-9a93acb05b46" providerId="ADAL" clId="{B424AE7B-EF4E-40D6-B169-2D0B3EC3FAD9}" dt="2020-10-26T00:40:24.813" v="1350" actId="20577"/>
          <ac:spMkLst>
            <pc:docMk/>
            <pc:sldMk cId="2553547617" sldId="445"/>
            <ac:spMk id="2" creationId="{00000000-0000-0000-0000-000000000000}"/>
          </ac:spMkLst>
        </pc:spChg>
      </pc:sldChg>
      <pc:sldChg chg="addSp modSp add mod">
        <pc:chgData name="Ricardo Figueiredo Belchior" userId="35abccac-48e3-47e5-9488-9a93acb05b46" providerId="ADAL" clId="{B424AE7B-EF4E-40D6-B169-2D0B3EC3FAD9}" dt="2020-10-26T00:39:31.403" v="1318" actId="1076"/>
        <pc:sldMkLst>
          <pc:docMk/>
          <pc:sldMk cId="1678355753" sldId="446"/>
        </pc:sldMkLst>
        <pc:spChg chg="mod">
          <ac:chgData name="Ricardo Figueiredo Belchior" userId="35abccac-48e3-47e5-9488-9a93acb05b46" providerId="ADAL" clId="{B424AE7B-EF4E-40D6-B169-2D0B3EC3FAD9}" dt="2020-10-26T00:39:21.657" v="1316" actId="113"/>
          <ac:spMkLst>
            <pc:docMk/>
            <pc:sldMk cId="1678355753" sldId="446"/>
            <ac:spMk id="3" creationId="{861477DF-7428-45F6-89B5-41C569B4CE10}"/>
          </ac:spMkLst>
        </pc:spChg>
        <pc:picChg chg="add mod">
          <ac:chgData name="Ricardo Figueiredo Belchior" userId="35abccac-48e3-47e5-9488-9a93acb05b46" providerId="ADAL" clId="{B424AE7B-EF4E-40D6-B169-2D0B3EC3FAD9}" dt="2020-10-26T00:39:31.403" v="1318" actId="1076"/>
          <ac:picMkLst>
            <pc:docMk/>
            <pc:sldMk cId="1678355753" sldId="446"/>
            <ac:picMk id="5" creationId="{3F3BC200-75A7-4DA3-994E-5D0A34A6EC88}"/>
          </ac:picMkLst>
        </pc:picChg>
      </pc:sldChg>
      <pc:sldChg chg="modSp add mod">
        <pc:chgData name="Ricardo Figueiredo Belchior" userId="35abccac-48e3-47e5-9488-9a93acb05b46" providerId="ADAL" clId="{B424AE7B-EF4E-40D6-B169-2D0B3EC3FAD9}" dt="2020-10-26T00:50:28.826" v="1501" actId="20577"/>
        <pc:sldMkLst>
          <pc:docMk/>
          <pc:sldMk cId="3550389894" sldId="447"/>
        </pc:sldMkLst>
        <pc:spChg chg="mod">
          <ac:chgData name="Ricardo Figueiredo Belchior" userId="35abccac-48e3-47e5-9488-9a93acb05b46" providerId="ADAL" clId="{B424AE7B-EF4E-40D6-B169-2D0B3EC3FAD9}" dt="2020-10-26T00:47:14.214" v="1405" actId="1076"/>
          <ac:spMkLst>
            <pc:docMk/>
            <pc:sldMk cId="3550389894" sldId="447"/>
            <ac:spMk id="2" creationId="{7BBF0392-117A-466C-B67D-2FF64FA4593B}"/>
          </ac:spMkLst>
        </pc:spChg>
        <pc:spChg chg="mod">
          <ac:chgData name="Ricardo Figueiredo Belchior" userId="35abccac-48e3-47e5-9488-9a93acb05b46" providerId="ADAL" clId="{B424AE7B-EF4E-40D6-B169-2D0B3EC3FAD9}" dt="2020-10-26T00:50:28.826" v="1501" actId="20577"/>
          <ac:spMkLst>
            <pc:docMk/>
            <pc:sldMk cId="3550389894" sldId="447"/>
            <ac:spMk id="3" creationId="{C72369B1-434D-40DE-AE71-65577C4E10E4}"/>
          </ac:spMkLst>
        </pc:spChg>
      </pc:sldChg>
      <pc:sldChg chg="modSp add mod">
        <pc:chgData name="Ricardo Figueiredo Belchior" userId="35abccac-48e3-47e5-9488-9a93acb05b46" providerId="ADAL" clId="{B424AE7B-EF4E-40D6-B169-2D0B3EC3FAD9}" dt="2020-10-26T00:48:32.750" v="1439" actId="1076"/>
        <pc:sldMkLst>
          <pc:docMk/>
          <pc:sldMk cId="2477094673" sldId="448"/>
        </pc:sldMkLst>
        <pc:spChg chg="mod">
          <ac:chgData name="Ricardo Figueiredo Belchior" userId="35abccac-48e3-47e5-9488-9a93acb05b46" providerId="ADAL" clId="{B424AE7B-EF4E-40D6-B169-2D0B3EC3FAD9}" dt="2020-10-26T00:48:32.750" v="1439" actId="1076"/>
          <ac:spMkLst>
            <pc:docMk/>
            <pc:sldMk cId="2477094673" sldId="448"/>
            <ac:spMk id="2" creationId="{00000000-0000-0000-0000-000000000000}"/>
          </ac:spMkLst>
        </pc:spChg>
      </pc:sldChg>
      <pc:sldChg chg="modSp add mod">
        <pc:chgData name="Ricardo Figueiredo Belchior" userId="35abccac-48e3-47e5-9488-9a93acb05b46" providerId="ADAL" clId="{B424AE7B-EF4E-40D6-B169-2D0B3EC3FAD9}" dt="2020-10-26T13:15:23.245" v="3309" actId="20577"/>
        <pc:sldMkLst>
          <pc:docMk/>
          <pc:sldMk cId="470536662" sldId="449"/>
        </pc:sldMkLst>
        <pc:spChg chg="mod">
          <ac:chgData name="Ricardo Figueiredo Belchior" userId="35abccac-48e3-47e5-9488-9a93acb05b46" providerId="ADAL" clId="{B424AE7B-EF4E-40D6-B169-2D0B3EC3FAD9}" dt="2020-10-26T00:58:40.154" v="1824" actId="20577"/>
          <ac:spMkLst>
            <pc:docMk/>
            <pc:sldMk cId="470536662" sldId="449"/>
            <ac:spMk id="2" creationId="{058D16B0-841B-45DD-9BC4-01BFC479DE4B}"/>
          </ac:spMkLst>
        </pc:spChg>
        <pc:spChg chg="mod">
          <ac:chgData name="Ricardo Figueiredo Belchior" userId="35abccac-48e3-47e5-9488-9a93acb05b46" providerId="ADAL" clId="{B424AE7B-EF4E-40D6-B169-2D0B3EC3FAD9}" dt="2020-10-26T13:15:23.245" v="3309" actId="20577"/>
          <ac:spMkLst>
            <pc:docMk/>
            <pc:sldMk cId="470536662" sldId="449"/>
            <ac:spMk id="3" creationId="{6E16E038-0E3E-4B2B-93E8-3AABACD70C62}"/>
          </ac:spMkLst>
        </pc:spChg>
      </pc:sldChg>
      <pc:sldChg chg="modSp add mod">
        <pc:chgData name="Ricardo Figueiredo Belchior" userId="35abccac-48e3-47e5-9488-9a93acb05b46" providerId="ADAL" clId="{B424AE7B-EF4E-40D6-B169-2D0B3EC3FAD9}" dt="2020-10-26T13:13:30.484" v="3158" actId="20577"/>
        <pc:sldMkLst>
          <pc:docMk/>
          <pc:sldMk cId="2836780135" sldId="450"/>
        </pc:sldMkLst>
        <pc:spChg chg="mod">
          <ac:chgData name="Ricardo Figueiredo Belchior" userId="35abccac-48e3-47e5-9488-9a93acb05b46" providerId="ADAL" clId="{B424AE7B-EF4E-40D6-B169-2D0B3EC3FAD9}" dt="2020-10-26T01:16:29.251" v="1988" actId="6549"/>
          <ac:spMkLst>
            <pc:docMk/>
            <pc:sldMk cId="2836780135" sldId="450"/>
            <ac:spMk id="2" creationId="{87F47B91-2B40-4299-8994-89907C3D5B48}"/>
          </ac:spMkLst>
        </pc:spChg>
        <pc:spChg chg="mod">
          <ac:chgData name="Ricardo Figueiredo Belchior" userId="35abccac-48e3-47e5-9488-9a93acb05b46" providerId="ADAL" clId="{B424AE7B-EF4E-40D6-B169-2D0B3EC3FAD9}" dt="2020-10-26T13:13:30.484" v="3158" actId="20577"/>
          <ac:spMkLst>
            <pc:docMk/>
            <pc:sldMk cId="2836780135" sldId="450"/>
            <ac:spMk id="3" creationId="{E0FFEEB2-9234-4DB2-A555-5FF352FF97E8}"/>
          </ac:spMkLst>
        </pc:spChg>
      </pc:sldChg>
      <pc:sldChg chg="modSp add mod">
        <pc:chgData name="Ricardo Figueiredo Belchior" userId="35abccac-48e3-47e5-9488-9a93acb05b46" providerId="ADAL" clId="{B424AE7B-EF4E-40D6-B169-2D0B3EC3FAD9}" dt="2020-10-26T01:25:49.417" v="2468" actId="20577"/>
        <pc:sldMkLst>
          <pc:docMk/>
          <pc:sldMk cId="1767176876" sldId="451"/>
        </pc:sldMkLst>
        <pc:spChg chg="mod">
          <ac:chgData name="Ricardo Figueiredo Belchior" userId="35abccac-48e3-47e5-9488-9a93acb05b46" providerId="ADAL" clId="{B424AE7B-EF4E-40D6-B169-2D0B3EC3FAD9}" dt="2020-10-26T01:22:13.995" v="2208" actId="20577"/>
          <ac:spMkLst>
            <pc:docMk/>
            <pc:sldMk cId="1767176876" sldId="451"/>
            <ac:spMk id="2" creationId="{EF5AD7A2-A71F-4EEE-AD4F-9D2D99B1C483}"/>
          </ac:spMkLst>
        </pc:spChg>
        <pc:spChg chg="mod">
          <ac:chgData name="Ricardo Figueiredo Belchior" userId="35abccac-48e3-47e5-9488-9a93acb05b46" providerId="ADAL" clId="{B424AE7B-EF4E-40D6-B169-2D0B3EC3FAD9}" dt="2020-10-26T01:25:49.417" v="2468" actId="20577"/>
          <ac:spMkLst>
            <pc:docMk/>
            <pc:sldMk cId="1767176876" sldId="451"/>
            <ac:spMk id="3" creationId="{7256135A-8713-424E-A31C-50A295592DD2}"/>
          </ac:spMkLst>
        </pc:spChg>
      </pc:sldChg>
      <pc:sldChg chg="modSp add del mod">
        <pc:chgData name="Ricardo Figueiredo Belchior" userId="35abccac-48e3-47e5-9488-9a93acb05b46" providerId="ADAL" clId="{B424AE7B-EF4E-40D6-B169-2D0B3EC3FAD9}" dt="2020-10-26T00:41:16.553" v="1354" actId="47"/>
        <pc:sldMkLst>
          <pc:docMk/>
          <pc:sldMk cId="2255168653" sldId="452"/>
        </pc:sldMkLst>
        <pc:spChg chg="mod">
          <ac:chgData name="Ricardo Figueiredo Belchior" userId="35abccac-48e3-47e5-9488-9a93acb05b46" providerId="ADAL" clId="{B424AE7B-EF4E-40D6-B169-2D0B3EC3FAD9}" dt="2020-10-26T00:40:43.141" v="1351" actId="6549"/>
          <ac:spMkLst>
            <pc:docMk/>
            <pc:sldMk cId="2255168653" sldId="452"/>
            <ac:spMk id="3" creationId="{861477DF-7428-45F6-89B5-41C569B4CE10}"/>
          </ac:spMkLst>
        </pc:spChg>
      </pc:sldChg>
      <pc:sldChg chg="add del">
        <pc:chgData name="Ricardo Figueiredo Belchior" userId="35abccac-48e3-47e5-9488-9a93acb05b46" providerId="ADAL" clId="{B424AE7B-EF4E-40D6-B169-2D0B3EC3FAD9}" dt="2020-10-26T00:41:12.016" v="1353" actId="2890"/>
        <pc:sldMkLst>
          <pc:docMk/>
          <pc:sldMk cId="3131784034" sldId="453"/>
        </pc:sldMkLst>
      </pc:sldChg>
      <pc:sldChg chg="modSp add mod">
        <pc:chgData name="Ricardo Figueiredo Belchior" userId="35abccac-48e3-47e5-9488-9a93acb05b46" providerId="ADAL" clId="{B424AE7B-EF4E-40D6-B169-2D0B3EC3FAD9}" dt="2020-10-26T12:46:24.966" v="3018" actId="20577"/>
        <pc:sldMkLst>
          <pc:docMk/>
          <pc:sldMk cId="2793465794" sldId="1168"/>
        </pc:sldMkLst>
        <pc:spChg chg="mod">
          <ac:chgData name="Ricardo Figueiredo Belchior" userId="35abccac-48e3-47e5-9488-9a93acb05b46" providerId="ADAL" clId="{B424AE7B-EF4E-40D6-B169-2D0B3EC3FAD9}" dt="2020-10-26T07:57:53.119" v="2796" actId="20577"/>
          <ac:spMkLst>
            <pc:docMk/>
            <pc:sldMk cId="2793465794" sldId="1168"/>
            <ac:spMk id="2" creationId="{CED0C802-7722-4580-AC68-E7470D5ECA3A}"/>
          </ac:spMkLst>
        </pc:spChg>
        <pc:spChg chg="mod">
          <ac:chgData name="Ricardo Figueiredo Belchior" userId="35abccac-48e3-47e5-9488-9a93acb05b46" providerId="ADAL" clId="{B424AE7B-EF4E-40D6-B169-2D0B3EC3FAD9}" dt="2020-10-26T12:46:24.966" v="3018" actId="20577"/>
          <ac:spMkLst>
            <pc:docMk/>
            <pc:sldMk cId="2793465794" sldId="1168"/>
            <ac:spMk id="3" creationId="{D601EC09-9D4E-4E27-8017-0441449A28D4}"/>
          </ac:spMkLst>
        </pc:spChg>
      </pc:sldChg>
      <pc:sldMasterChg chg="addSldLayout modSldLayout">
        <pc:chgData name="Ricardo Figueiredo Belchior" userId="35abccac-48e3-47e5-9488-9a93acb05b46" providerId="ADAL" clId="{B424AE7B-EF4E-40D6-B169-2D0B3EC3FAD9}" dt="2020-10-25T23:45:31.832" v="7" actId="22"/>
        <pc:sldMasterMkLst>
          <pc:docMk/>
          <pc:sldMasterMk cId="3691570016" sldId="2147483648"/>
        </pc:sldMasterMkLst>
        <pc:sldLayoutChg chg="add mod">
          <pc:chgData name="Ricardo Figueiredo Belchior" userId="35abccac-48e3-47e5-9488-9a93acb05b46" providerId="ADAL" clId="{B424AE7B-EF4E-40D6-B169-2D0B3EC3FAD9}" dt="2020-10-25T23:45:31.832" v="7" actId="22"/>
          <pc:sldLayoutMkLst>
            <pc:docMk/>
            <pc:sldMasterMk cId="3691570016" sldId="2147483648"/>
            <pc:sldLayoutMk cId="2444457296" sldId="2147483662"/>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10/26/2020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10/26/2020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asean.org/?static_post=the-asean-declaration-bangkok-declaration"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815881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forerunner of the OECD, the Organization for European Economic Cooperation, was formed in 1947 to administer American and Canadian aid under the Marshall Plan for the reconstruction of Europe after World War II. Today, the </a:t>
            </a:r>
            <a:r>
              <a:rPr lang="en-US" sz="1200" b="1" kern="1200" dirty="0">
                <a:solidFill>
                  <a:schemeClr val="tx1"/>
                </a:solidFill>
                <a:effectLst/>
                <a:latin typeface="+mn-lt"/>
                <a:ea typeface="+mn-ea"/>
                <a:cs typeface="+mn-cs"/>
              </a:rPr>
              <a:t>Organization for Economic Cooperation and Development (OECD) </a:t>
            </a:r>
            <a:r>
              <a:rPr lang="en-US" sz="1200" kern="1200" dirty="0">
                <a:solidFill>
                  <a:schemeClr val="tx1"/>
                </a:solidFill>
                <a:effectLst/>
                <a:latin typeface="+mn-lt"/>
                <a:ea typeface="+mn-ea"/>
                <a:cs typeface="+mn-cs"/>
              </a:rPr>
              <a:t>is a Paris-based international economic organization whose mission is to help its 34 member countries achieve sustainable economic growth and employment and raise the standard of living in member countries while maintaining financial stability in order to contribute to the development of the world economy.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With a long history of facilitating economic growth around the globe, the OECD now shares its expertise and accumulated experiences with more than 80 developing and emerging market economies.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1530864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these events pushed the world toward greater globalization.</a:t>
            </a:r>
          </a:p>
        </p:txBody>
      </p:sp>
      <p:sp>
        <p:nvSpPr>
          <p:cNvPr id="4" name="Slide Number Placeholder 3"/>
          <p:cNvSpPr>
            <a:spLocks noGrp="1"/>
          </p:cNvSpPr>
          <p:nvPr>
            <p:ph type="sldNum" sz="quarter" idx="5"/>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2452905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Global competition and the global economy are shaped by regional trading agreements, including the European Union (EU), North American Free Trade Agreement</a:t>
            </a:r>
            <a:r>
              <a:rPr lang="en-US" baseline="0" dirty="0">
                <a:cs typeface="Arial" charset="0"/>
              </a:rPr>
              <a:t> </a:t>
            </a:r>
            <a:r>
              <a:rPr lang="en-US" dirty="0">
                <a:cs typeface="Arial" charset="0"/>
              </a:rPr>
              <a:t>(NAFTA), the Association of Southeast Asian Nations (ASEAN), and others.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2759634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a:t>
            </a:r>
            <a:r>
              <a:rPr lang="en-US" b="1" dirty="0">
                <a:cs typeface="Arial" charset="0"/>
              </a:rPr>
              <a:t>European Union (EU) </a:t>
            </a:r>
            <a:r>
              <a:rPr lang="en-US" dirty="0">
                <a:cs typeface="Arial" charset="0"/>
              </a:rPr>
              <a:t>is an economic and political partnership of 28 democratic European countries. Eight countries (Croatia, the former Yugoslav Republic of Macedonia, Turkey, Albania, Bosnia-Herzegovina, Iceland, Montenegro, and Serbia) are candidates to join the EU.</a:t>
            </a:r>
          </a:p>
          <a:p>
            <a:pPr eaLnBrk="1" hangingPunct="1"/>
            <a:endParaRPr lang="en-US" dirty="0">
              <a:cs typeface="Arial" charset="0"/>
            </a:endParaRPr>
          </a:p>
          <a:p>
            <a:pPr eaLnBrk="1" hangingPunct="1"/>
            <a:r>
              <a:rPr lang="en-US" dirty="0">
                <a:cs typeface="Arial" charset="0"/>
              </a:rPr>
              <a:t>When the 12 original members formed the EU in 1992, the primary motivation was to reassert the region’s economic position against the United States and Japan. Before then, each European nation had border controls, taxes, and subsidies; nationalistic policies; and protected industries. Now with these barriers removed, the economic power represented</a:t>
            </a:r>
            <a:r>
              <a:rPr lang="en-US" baseline="0" dirty="0">
                <a:cs typeface="Arial" charset="0"/>
              </a:rPr>
              <a:t> </a:t>
            </a:r>
            <a:r>
              <a:rPr lang="en-US" dirty="0">
                <a:cs typeface="Arial" charset="0"/>
              </a:rPr>
              <a:t>by the EU is considerable. Its current membership covers a population base of more than half a billion people (7 percent of the world population) and accounts for approximately 16 percent of the world’s global</a:t>
            </a:r>
            <a:r>
              <a:rPr lang="en-US" baseline="0" dirty="0">
                <a:cs typeface="Arial" charset="0"/>
              </a:rPr>
              <a:t> exports and imports</a:t>
            </a:r>
            <a:r>
              <a:rPr lang="en-US" dirty="0">
                <a:cs typeface="Arial" charset="0"/>
              </a:rPr>
              <a:t>. </a:t>
            </a:r>
          </a:p>
          <a:p>
            <a:pPr eaLnBrk="1" hangingPunct="1"/>
            <a:endParaRPr lang="en-US" dirty="0">
              <a:cs typeface="Arial" charset="0"/>
            </a:endParaRPr>
          </a:p>
          <a:p>
            <a:pPr eaLnBrk="1" hangingPunct="1"/>
            <a:r>
              <a:rPr lang="en-US" dirty="0">
                <a:cs typeface="Arial" charset="0"/>
              </a:rPr>
              <a:t>Another step toward full unification occurred when the common European currency, the </a:t>
            </a:r>
            <a:r>
              <a:rPr lang="en-US" b="1" dirty="0">
                <a:cs typeface="Arial" charset="0"/>
              </a:rPr>
              <a:t>euro, </a:t>
            </a:r>
            <a:r>
              <a:rPr lang="en-US" dirty="0">
                <a:cs typeface="Arial" charset="0"/>
              </a:rPr>
              <a:t>was adopted. The euro is currently in use in 18 of the 28 member states, and all new member countries must adopt the euro. Only Denmark, the United Kingdom, and Sweden have been allowed to opt out of using the euro.</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2850544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Long Description: </a:t>
            </a:r>
          </a:p>
          <a:p>
            <a:r>
              <a:rPr lang="en-US" sz="1200" kern="1200" dirty="0">
                <a:solidFill>
                  <a:schemeClr val="tx1"/>
                </a:solidFill>
                <a:effectLst/>
                <a:latin typeface="+mn-lt"/>
                <a:ea typeface="+mn-ea"/>
                <a:cs typeface="+mn-cs"/>
              </a:rPr>
              <a:t>The countries shown in the map are Portugal, Spain, France, Luxembourg, Belgium, Netherlands, Denmark, Sweden, Finland, Estonia, Latvia, Lithuania, Poland, Germany, Czech Republic, Slovakia, Austria, Hungary, Slovenia, Croatia, Italy, Hungary, Romania, Bulgaria, Greece, Cyprus, Ireland, and United Kingdom.</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62579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agreements in key issues covered by the </a:t>
            </a:r>
            <a:r>
              <a:rPr lang="en-US" sz="1200" b="1" kern="1200" dirty="0">
                <a:solidFill>
                  <a:schemeClr val="tx1"/>
                </a:solidFill>
                <a:effectLst/>
                <a:latin typeface="+mn-lt"/>
                <a:ea typeface="+mn-ea"/>
                <a:cs typeface="+mn-cs"/>
              </a:rPr>
              <a:t>North American Free Trade Agreement (NAFTA) </a:t>
            </a:r>
            <a:r>
              <a:rPr lang="en-US" sz="1200" kern="1200" dirty="0">
                <a:solidFill>
                  <a:schemeClr val="tx1"/>
                </a:solidFill>
                <a:effectLst/>
                <a:latin typeface="+mn-lt"/>
                <a:ea typeface="+mn-ea"/>
                <a:cs typeface="+mn-cs"/>
              </a:rPr>
              <a:t>were reached by the Mexican, Canadian, and U.S. governments in 1992, a vast economic agreement was created. It’s the second largest trade alliance in the world in terms of combined gross domestic product (GDP) of its members. Between 1994, when NAFTA went into effect, and 2014, imports from Canada and Mexico to the United States increased 212 percent and 637 percent, respectively. The rise in export activity from the United States to Canada and Mexico was 211 percent and 478 percent, respectively. Put into numbers, that translates to some $1.1 trillion exchanged among NAFTA partners in 2014 alone. </a:t>
            </a:r>
            <a:endParaRPr lang="en-US" dirty="0"/>
          </a:p>
          <a:p>
            <a:pPr eaLnBrk="1" hangingPunct="1"/>
            <a:endParaRPr lang="en-US" dirty="0">
              <a:cs typeface="Arial" charset="0"/>
            </a:endParaRPr>
          </a:p>
          <a:p>
            <a:r>
              <a:rPr lang="en-US" sz="1200" kern="1200" dirty="0">
                <a:solidFill>
                  <a:schemeClr val="tx1"/>
                </a:solidFill>
                <a:effectLst/>
                <a:latin typeface="+mn-lt"/>
                <a:ea typeface="+mn-ea"/>
                <a:cs typeface="+mn-cs"/>
              </a:rPr>
              <a:t>Other Latin American nations have also become part of free trade agreements. Colombia, Mexico, and Venezuela led the way when all three signed an economic pact in 1994 eliminating import duties and tariffs. Another agreement, the U.S.–Central America Free Trade Agreement (CAFTA-DR), promotes trade liberalization between the United States and five Central American countries: Costa Rica, El Salvador, Guatemala, Honduras, and Nicaragua as well as the Dominican Republic. </a:t>
            </a:r>
            <a:endParaRPr lang="en-US" dirty="0"/>
          </a:p>
          <a:p>
            <a:pPr eaLnBrk="1" hangingPunct="1"/>
            <a:endParaRPr lang="en-US" dirty="0">
              <a:cs typeface="Arial" charset="0"/>
            </a:endParaRPr>
          </a:p>
          <a:p>
            <a:pPr eaLnBrk="1" hangingPunct="1"/>
            <a:r>
              <a:rPr lang="en-US" dirty="0">
                <a:cs typeface="Arial" charset="0"/>
              </a:rPr>
              <a:t>Another free trade agreement of 10 South American countries known as the Southern Common Market or Mercosur already exists. Some South Americans see Mercosur as an effective way to combine resources to better compete against other global economic powers, especially the EU and NAFTA. With the future of FTAA highly doubtful, this regional alliance could take on new importance.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1213448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Association of Southeast Asian Nations (ASEAN) </a:t>
            </a:r>
            <a:r>
              <a:rPr lang="en-US" sz="1200" kern="1200" dirty="0">
                <a:solidFill>
                  <a:schemeClr val="tx1"/>
                </a:solidFill>
                <a:effectLst/>
                <a:latin typeface="+mn-lt"/>
                <a:ea typeface="+mn-ea"/>
                <a:cs typeface="+mn-cs"/>
              </a:rPr>
              <a:t>is a trading alliance of 10 Southeast Asian nations. The ASEAN region has a population of more than 625 million with a combined GDP of US $2.4 trillion. </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b="0" i="0" dirty="0">
                <a:solidFill>
                  <a:srgbClr val="747474"/>
                </a:solidFill>
                <a:effectLst/>
                <a:latin typeface="Arial" panose="020B0604020202020204" pitchFamily="34" charset="0"/>
              </a:rPr>
              <a:t>The Association of Southeast Asian Nations, or ASEAN, was established on 8 August 1967 in Bangkok, Thailand, with the signing of the </a:t>
            </a:r>
            <a:r>
              <a:rPr lang="en-US" b="0" i="0" u="sng" dirty="0">
                <a:solidFill>
                  <a:srgbClr val="333333"/>
                </a:solidFill>
                <a:effectLst/>
                <a:latin typeface="Arial" panose="020B0604020202020204" pitchFamily="34" charset="0"/>
                <a:hlinkClick r:id="rId3"/>
              </a:rPr>
              <a:t>ASEAN Declaration </a:t>
            </a:r>
            <a:r>
              <a:rPr lang="en-US" b="0" i="0" dirty="0">
                <a:solidFill>
                  <a:srgbClr val="747474"/>
                </a:solidFill>
                <a:effectLst/>
                <a:latin typeface="Arial" panose="020B0604020202020204" pitchFamily="34" charset="0"/>
              </a:rPr>
              <a:t>(Bangkok Declaration) by the Founding Fathers of ASEAN, namely Indonesia, Malaysia, Philippines, Singapore and Thailand.</a:t>
            </a:r>
          </a:p>
          <a:p>
            <a:pPr algn="just"/>
            <a:r>
              <a:rPr lang="en-US" b="0" i="0" dirty="0">
                <a:solidFill>
                  <a:srgbClr val="747474"/>
                </a:solidFill>
                <a:effectLst/>
                <a:latin typeface="Arial" panose="020B0604020202020204" pitchFamily="34" charset="0"/>
              </a:rPr>
              <a:t>Brunei Darussalam then joined on 7 January 1984, Viet Nam on 28 July 1995, Lao PDR and Myanmar on 23 July 1997, and Cambodia on 30 April 1999, making up what is today the ten Member States of ASEAN.</a:t>
            </a:r>
          </a:p>
          <a:p>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Fonte: https://asean.org/asean/about-asean/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2350970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events started the push back towards protectionism and nationalism.</a:t>
            </a:r>
          </a:p>
        </p:txBody>
      </p:sp>
      <p:sp>
        <p:nvSpPr>
          <p:cNvPr id="4" name="Slide Number Placeholder 3"/>
          <p:cNvSpPr>
            <a:spLocks noGrp="1"/>
          </p:cNvSpPr>
          <p:nvPr>
            <p:ph type="sldNum" sz="quarter" idx="5"/>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val="18367426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these events indicate a pendulum swing back toward nationalism and away from globalization.</a:t>
            </a:r>
          </a:p>
        </p:txBody>
      </p:sp>
      <p:sp>
        <p:nvSpPr>
          <p:cNvPr id="4" name="Slide Number Placeholder 3"/>
          <p:cNvSpPr>
            <a:spLocks noGrp="1"/>
          </p:cNvSpPr>
          <p:nvPr>
            <p:ph type="sldNum" sz="quarter" idx="5"/>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val="19452609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the agreement goes into effect, it will influence about two-thirds of world economic input, making it among the largest trade alliances of all time. Among its provisions is the elimination of more than 18,000 tariffs that make cross-national trade relationships costly. </a:t>
            </a:r>
            <a:endParaRPr lang="en-US" dirty="0"/>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The illustration shows the positions of the bob in the years 1940, 2015, and 2020 as follows.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1940: Nationalism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2015: Globalism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2020: Between Nationalism and Globalism, but closer to Globalism</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val="1485634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549718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law of comparative advantage says the nations should focus production on the goods they can produce at the lowest opportunity cost and then engage in trade to obtain other goods. For example, nations with cheap labor should produce labor intensive goods and trade with high cost labor nations that specialize production on goods that require minimal labor to produce (e.g. capital intensive). All trading partners will benefit from this specialization.</a:t>
            </a:r>
          </a:p>
        </p:txBody>
      </p:sp>
      <p:sp>
        <p:nvSpPr>
          <p:cNvPr id="4" name="Slide Number Placeholder 3"/>
          <p:cNvSpPr>
            <a:spLocks noGrp="1"/>
          </p:cNvSpPr>
          <p:nvPr>
            <p:ph type="sldNum" sz="quarter" idx="5"/>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val="11426276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critics of globalization correctly identified that some groups are hurt by globalization. Some people do lose their jobs and others see wages stagnate. Wealth flows to the individuals and giant multinational organizations that control the capital and wealth inequality increases. Globalization has also been blamed for immigration problems in many nations, lack of job security, and limited job opportunities.</a:t>
            </a:r>
          </a:p>
        </p:txBody>
      </p:sp>
      <p:sp>
        <p:nvSpPr>
          <p:cNvPr id="4" name="Slide Number Placeholder 3"/>
          <p:cNvSpPr>
            <a:spLocks noGrp="1"/>
          </p:cNvSpPr>
          <p:nvPr>
            <p:ph type="sldNum" sz="quarter" idx="5"/>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val="35196776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globalization pendulum will continue to swing back and forth but global trade and multinational corporations will always be in existence. Managers that want to be successful in this environment need to develop an understanding of how to manage people from other cultures. Managers that know more than one language will enhance their employability. Students should immerse themselves in foreign cultures to gain an appreciation for working and interacting with people from other countries. </a:t>
            </a:r>
          </a:p>
        </p:txBody>
      </p:sp>
      <p:sp>
        <p:nvSpPr>
          <p:cNvPr id="4" name="Slide Number Placeholder 3"/>
          <p:cNvSpPr>
            <a:spLocks noGrp="1"/>
          </p:cNvSpPr>
          <p:nvPr>
            <p:ph type="sldNum" sz="quarter" idx="5"/>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val="22005331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organizations do go international, they often use different approaches. (see Exhibit 3-4). Managers who want to get into a global market with minimal investment may start with </a:t>
            </a:r>
            <a:r>
              <a:rPr lang="en-US" sz="1200" b="1" kern="1200" dirty="0">
                <a:solidFill>
                  <a:schemeClr val="tx1"/>
                </a:solidFill>
                <a:effectLst/>
                <a:latin typeface="+mn-lt"/>
                <a:ea typeface="+mn-ea"/>
                <a:cs typeface="+mn-cs"/>
              </a:rPr>
              <a:t>global sourcing </a:t>
            </a:r>
            <a:r>
              <a:rPr lang="en-US" sz="1200" kern="1200" dirty="0">
                <a:solidFill>
                  <a:schemeClr val="tx1"/>
                </a:solidFill>
                <a:effectLst/>
                <a:latin typeface="+mn-lt"/>
                <a:ea typeface="+mn-ea"/>
                <a:cs typeface="+mn-cs"/>
              </a:rPr>
              <a:t>(also called global outsourcing), which is purchasing materials or labor from around the world wherever it is cheapest. The goal takes advantage of lower costs in order to be more competitive. </a:t>
            </a:r>
            <a:endParaRPr lang="en-US" dirty="0"/>
          </a:p>
          <a:p>
            <a:pPr eaLnBrk="1" hangingPunct="1"/>
            <a:endParaRPr lang="en-US" dirty="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Although global sourcing may be the first step in going international for many companies, they often continue to use this approach because of the competitive advantages it offers. Each successive stage of going international beyond global sourcing, however, requires more investment and thus entails more risk for the organization.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eaLnBrk="1" hangingPunct="1"/>
            <a:r>
              <a:rPr lang="en-US" dirty="0">
                <a:cs typeface="Arial" charset="0"/>
              </a:rPr>
              <a:t>The next step in going international may involve </a:t>
            </a:r>
            <a:r>
              <a:rPr lang="en-US" b="1" dirty="0">
                <a:cs typeface="Arial" charset="0"/>
              </a:rPr>
              <a:t>exporting </a:t>
            </a:r>
            <a:r>
              <a:rPr lang="en-US" dirty="0">
                <a:cs typeface="Arial" charset="0"/>
              </a:rPr>
              <a:t>the organization’s products to other countries—that is, making products domestically and selling them abroad. </a:t>
            </a:r>
          </a:p>
          <a:p>
            <a:pPr eaLnBrk="1" hangingPunct="1"/>
            <a:endParaRPr lang="en-US" dirty="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cs typeface="Arial" charset="0"/>
              </a:rPr>
              <a:t>In addition, an organization might do </a:t>
            </a:r>
            <a:r>
              <a:rPr lang="en-US" b="1" dirty="0">
                <a:cs typeface="Arial" charset="0"/>
              </a:rPr>
              <a:t>importing</a:t>
            </a:r>
            <a:r>
              <a:rPr lang="en-US" dirty="0">
                <a:cs typeface="Arial" charset="0"/>
              </a:rPr>
              <a:t>, which involves acquiring products made abroad and selling them domestically. Both usually entail minimal investment</a:t>
            </a:r>
            <a:r>
              <a:rPr lang="en-US" baseline="0" dirty="0">
                <a:cs typeface="Arial" charset="0"/>
              </a:rPr>
              <a:t> </a:t>
            </a:r>
            <a:r>
              <a:rPr lang="en-US" dirty="0">
                <a:cs typeface="Arial" charset="0"/>
              </a:rPr>
              <a:t>and risk, which is why many small businesses often use these approaches to doing business globally.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val="6251069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Managers also might use </a:t>
            </a:r>
            <a:r>
              <a:rPr lang="en-US" sz="1200" b="1" kern="1200" dirty="0">
                <a:solidFill>
                  <a:schemeClr val="tx1"/>
                </a:solidFill>
                <a:effectLst/>
                <a:latin typeface="+mn-lt"/>
                <a:ea typeface="+mn-ea"/>
                <a:cs typeface="+mn-cs"/>
              </a:rPr>
              <a:t>licensing </a:t>
            </a:r>
            <a:r>
              <a:rPr lang="en-US" sz="1200" kern="1200" dirty="0">
                <a:solidFill>
                  <a:schemeClr val="tx1"/>
                </a:solidFill>
                <a:effectLst/>
                <a:latin typeface="+mn-lt"/>
                <a:ea typeface="+mn-ea"/>
                <a:cs typeface="+mn-cs"/>
              </a:rPr>
              <a:t>or </a:t>
            </a:r>
            <a:r>
              <a:rPr lang="en-US" sz="1200" b="1" kern="1200" dirty="0">
                <a:solidFill>
                  <a:schemeClr val="tx1"/>
                </a:solidFill>
                <a:effectLst/>
                <a:latin typeface="+mn-lt"/>
                <a:ea typeface="+mn-ea"/>
                <a:cs typeface="+mn-cs"/>
              </a:rPr>
              <a:t>franchising</a:t>
            </a:r>
            <a:r>
              <a:rPr lang="en-US" sz="1200" kern="1200" dirty="0">
                <a:solidFill>
                  <a:schemeClr val="tx1"/>
                </a:solidFill>
                <a:effectLst/>
                <a:latin typeface="+mn-lt"/>
                <a:ea typeface="+mn-ea"/>
                <a:cs typeface="+mn-cs"/>
              </a:rPr>
              <a:t>, which are similar approaches involving one organization giving another organization the right to use its brand name, technology, or product specifications in return for a lump sum payment or a fee usually based on sales.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only difference is that licensing is primarily used by manufacturing organizations that make or sell another company’s products and franchising is primarily used by service organizations that want to use another company’s name and operating methods. </a:t>
            </a:r>
            <a:endParaRPr lang="en-US" dirty="0"/>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val="21106991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an organization has been doing business internationally for a while and has gained experience in international markets, managers may decide to make more of a direct foreign investment. One way to increase investment is through a </a:t>
            </a:r>
            <a:r>
              <a:rPr lang="en-US" sz="1200" b="1" kern="1200" dirty="0">
                <a:solidFill>
                  <a:schemeClr val="tx1"/>
                </a:solidFill>
                <a:effectLst/>
                <a:latin typeface="+mn-lt"/>
                <a:ea typeface="+mn-ea"/>
                <a:cs typeface="+mn-cs"/>
              </a:rPr>
              <a:t>strategic alliance</a:t>
            </a:r>
            <a:r>
              <a:rPr lang="en-US" sz="1200" kern="1200" dirty="0">
                <a:solidFill>
                  <a:schemeClr val="tx1"/>
                </a:solidFill>
                <a:effectLst/>
                <a:latin typeface="+mn-lt"/>
                <a:ea typeface="+mn-ea"/>
                <a:cs typeface="+mn-cs"/>
              </a:rPr>
              <a:t>, which is a partnership between an organization and a foreign company partner or partners in which both share resources and knowledge in developing new products or building production facilities. For example, Honda Motor and General Electric teamed up to produce a new jet engine.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specific type of strategic alliance in which the partners form a separate, independent organization for some business purpose is called a </a:t>
            </a:r>
            <a:r>
              <a:rPr lang="en-US" sz="1200" b="1" kern="1200" dirty="0">
                <a:solidFill>
                  <a:schemeClr val="tx1"/>
                </a:solidFill>
                <a:effectLst/>
                <a:latin typeface="+mn-lt"/>
                <a:ea typeface="+mn-ea"/>
                <a:cs typeface="+mn-cs"/>
              </a:rPr>
              <a:t>joint venture</a:t>
            </a:r>
            <a:r>
              <a:rPr lang="en-US" sz="1200" kern="1200" dirty="0">
                <a:solidFill>
                  <a:schemeClr val="tx1"/>
                </a:solidFill>
                <a:effectLst/>
                <a:latin typeface="+mn-lt"/>
                <a:ea typeface="+mn-ea"/>
                <a:cs typeface="+mn-cs"/>
              </a:rPr>
              <a:t>. For example, Hewlett-Packard has had numerous joint ventures with various suppliers around the globe to develop different components for its computer equipment. British automaker Land Rover and Chinese automaker Chery created a joint venture, which aims to combine the experience of Britain’s luxury vehicle manufacturer with Chery’s deep understanding of the Chinese markets and customer preferences. These partnerships provide a relatively easy way for companies to compete globally.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val="16827067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Finally, managers may choose to directly invest in a foreign country by setting up a </a:t>
            </a:r>
            <a:r>
              <a:rPr lang="en-US" sz="1200" b="1" kern="1200" dirty="0">
                <a:solidFill>
                  <a:schemeClr val="tx1"/>
                </a:solidFill>
                <a:effectLst/>
                <a:latin typeface="+mn-lt"/>
                <a:ea typeface="+mn-ea"/>
                <a:cs typeface="+mn-cs"/>
              </a:rPr>
              <a:t>foreign subsidiary </a:t>
            </a:r>
            <a:r>
              <a:rPr lang="en-US" sz="1200" kern="1200" dirty="0">
                <a:solidFill>
                  <a:schemeClr val="tx1"/>
                </a:solidFill>
                <a:effectLst/>
                <a:latin typeface="+mn-lt"/>
                <a:ea typeface="+mn-ea"/>
                <a:cs typeface="+mn-cs"/>
              </a:rPr>
              <a:t>as a separate and independent facility or office. This subsidiary can be managed as a multidomestic organization (local control) or as a global organization (centralized control). As you can probably guess, this arrangement involves the greatest commitment of resources and poses the greatest amount of risk.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val="4371909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p14="http://schemas.microsoft.com/office/powerpoint/2010/main" val="11871924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Today, few companies don’t do business internationally. However, there’s not a generally accepted approach to describe the different types of international companies; different authors call them different things. The book authors use the terms </a:t>
            </a:r>
            <a:r>
              <a:rPr lang="en-US" i="1" dirty="0">
                <a:cs typeface="Arial" charset="0"/>
              </a:rPr>
              <a:t>multinational, multidomestic, global, </a:t>
            </a:r>
            <a:r>
              <a:rPr lang="en-US" dirty="0">
                <a:cs typeface="Arial" charset="0"/>
              </a:rPr>
              <a:t>and </a:t>
            </a:r>
            <a:r>
              <a:rPr lang="en-US" i="1" dirty="0">
                <a:cs typeface="Arial" charset="0"/>
              </a:rPr>
              <a:t>transnational.</a:t>
            </a:r>
          </a:p>
          <a:p>
            <a:pPr eaLnBrk="1" hangingPunct="1"/>
            <a:r>
              <a:rPr lang="en-US" dirty="0">
                <a:cs typeface="Arial" charset="0"/>
              </a:rPr>
              <a:t> </a:t>
            </a:r>
          </a:p>
          <a:p>
            <a:pPr eaLnBrk="1" hangingPunct="1"/>
            <a:r>
              <a:rPr lang="en-US" dirty="0">
                <a:cs typeface="Arial" charset="0"/>
              </a:rPr>
              <a:t>A </a:t>
            </a:r>
            <a:r>
              <a:rPr lang="en-US" b="1" dirty="0">
                <a:cs typeface="Arial" charset="0"/>
              </a:rPr>
              <a:t>multinational corporation (MNC) </a:t>
            </a:r>
            <a:r>
              <a:rPr lang="en-US" dirty="0">
                <a:cs typeface="Arial" charset="0"/>
              </a:rPr>
              <a:t>is any type of international company that maintains operations in multiple countries. One type of MNC is a </a:t>
            </a:r>
            <a:r>
              <a:rPr lang="en-US" b="1" dirty="0">
                <a:cs typeface="Arial" charset="0"/>
              </a:rPr>
              <a:t>multidomestic corporation</a:t>
            </a:r>
            <a:r>
              <a:rPr lang="en-US" b="0" dirty="0">
                <a:cs typeface="Arial" charset="0"/>
              </a:rPr>
              <a:t>,</a:t>
            </a:r>
            <a:r>
              <a:rPr lang="en-US" b="1" dirty="0">
                <a:cs typeface="Arial" charset="0"/>
              </a:rPr>
              <a:t> </a:t>
            </a:r>
            <a:r>
              <a:rPr lang="en-US" dirty="0">
                <a:cs typeface="Arial" charset="0"/>
              </a:rPr>
              <a:t>which decentralizes management and other decisions to the local country. This type of globalization reflects the polycentric attitude. A multi-domestic corporation doesn’t attempt to replicate its domestic successes by managing foreign operations from its home country. Instead, local employees typically are hired to manage the business, and marketing strategies</a:t>
            </a:r>
            <a:r>
              <a:rPr lang="en-US" baseline="0" dirty="0">
                <a:cs typeface="Arial" charset="0"/>
              </a:rPr>
              <a:t> </a:t>
            </a:r>
            <a:r>
              <a:rPr lang="en-US" dirty="0">
                <a:cs typeface="Arial" charset="0"/>
              </a:rPr>
              <a:t>are tailored to that country’s unique characteristics. </a:t>
            </a:r>
          </a:p>
          <a:p>
            <a:pPr eaLnBrk="1" hangingPunct="1"/>
            <a:endParaRPr lang="en-US" dirty="0">
              <a:cs typeface="Arial" charset="0"/>
            </a:endParaRPr>
          </a:p>
          <a:p>
            <a:pPr eaLnBrk="1" hangingPunct="1"/>
            <a:r>
              <a:rPr lang="en-US" dirty="0">
                <a:cs typeface="Arial" charset="0"/>
              </a:rPr>
              <a:t>Another type of MNC is a </a:t>
            </a:r>
            <a:r>
              <a:rPr lang="en-US" b="1" dirty="0">
                <a:cs typeface="Arial" charset="0"/>
              </a:rPr>
              <a:t>global company, </a:t>
            </a:r>
            <a:r>
              <a:rPr lang="en-US" dirty="0">
                <a:cs typeface="Arial" charset="0"/>
              </a:rPr>
              <a:t>which centralizes its management and other decisions in the home country. This approach to globalization reflects</a:t>
            </a:r>
            <a:r>
              <a:rPr lang="en-US" baseline="0" dirty="0">
                <a:cs typeface="Arial" charset="0"/>
              </a:rPr>
              <a:t> </a:t>
            </a:r>
            <a:r>
              <a:rPr lang="en-US" dirty="0">
                <a:cs typeface="Arial" charset="0"/>
              </a:rPr>
              <a:t>the ethnocentric attitude. Global companies treat the world market as an integrated whole and focus on the need for global efficiency and cost savings. Although these</a:t>
            </a:r>
            <a:r>
              <a:rPr lang="en-US" baseline="0" dirty="0">
                <a:cs typeface="Arial" charset="0"/>
              </a:rPr>
              <a:t> </a:t>
            </a:r>
            <a:r>
              <a:rPr lang="en-US" dirty="0">
                <a:cs typeface="Arial" charset="0"/>
              </a:rPr>
              <a:t>companies may have considerable global holdings, management decisions with company-wide implications are made from the headquarters in the home country.</a:t>
            </a:r>
          </a:p>
          <a:p>
            <a:pPr eaLnBrk="1" hangingPunct="1"/>
            <a:endParaRPr lang="en-US" dirty="0">
              <a:cs typeface="Arial" charset="0"/>
            </a:endParaRPr>
          </a:p>
          <a:p>
            <a:pPr eaLnBrk="1" hangingPunct="1"/>
            <a:r>
              <a:rPr lang="en-US" dirty="0">
                <a:cs typeface="Arial" charset="0"/>
              </a:rPr>
              <a:t>Other companies use an arrangement that eliminates artificial geographical barriers. This type of MNC is often called a </a:t>
            </a:r>
            <a:r>
              <a:rPr lang="en-US" b="1" dirty="0">
                <a:cs typeface="Arial" charset="0"/>
              </a:rPr>
              <a:t>transnational, or borderless, organization</a:t>
            </a:r>
            <a:r>
              <a:rPr lang="en-US" b="1" baseline="0" dirty="0">
                <a:cs typeface="Arial" charset="0"/>
              </a:rPr>
              <a:t> </a:t>
            </a:r>
            <a:r>
              <a:rPr lang="en-US" dirty="0">
                <a:cs typeface="Arial" charset="0"/>
              </a:rPr>
              <a:t>and reflects a geocentric attitude. For example, IBM dropped its organizational structure based on country and reorganized into industry groups. Ford Motor Company is pursuing what it calls the One Ford concept as it integrates its operations around the world.</a:t>
            </a: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p14="http://schemas.microsoft.com/office/powerpoint/2010/main" val="7003385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U.S. managers are accustomed to a stable legal and political system. Changes tend to be slow, and legal and political procedures are well established. Elections are</a:t>
            </a:r>
            <a:r>
              <a:rPr lang="en-US" baseline="0" dirty="0">
                <a:cs typeface="Arial" charset="0"/>
              </a:rPr>
              <a:t> </a:t>
            </a:r>
            <a:r>
              <a:rPr lang="en-US" dirty="0">
                <a:cs typeface="Arial" charset="0"/>
              </a:rPr>
              <a:t>held at regular intervals, and even when the political party in power changes after an election, it’s unlikely that anything too radical will happen. The stability of laws</a:t>
            </a:r>
            <a:r>
              <a:rPr lang="en-US" baseline="0" dirty="0">
                <a:cs typeface="Arial" charset="0"/>
              </a:rPr>
              <a:t> </a:t>
            </a:r>
            <a:r>
              <a:rPr lang="en-US" dirty="0">
                <a:cs typeface="Arial" charset="0"/>
              </a:rPr>
              <a:t>allows for accurate predictions. However, this certainly isn’t true for all countries.</a:t>
            </a:r>
          </a:p>
          <a:p>
            <a:pPr eaLnBrk="1" hangingPunct="1"/>
            <a:endParaRPr lang="en-US" dirty="0">
              <a:cs typeface="Arial" charset="0"/>
            </a:endParaRPr>
          </a:p>
          <a:p>
            <a:pPr eaLnBrk="1" hangingPunct="1"/>
            <a:r>
              <a:rPr lang="en-US" dirty="0">
                <a:cs typeface="Arial" charset="0"/>
              </a:rPr>
              <a:t>Managers must stay informed of the specific laws in countries where they do business. For instance, the president of Zimbabwe is pushing ahead with plans to force foreign</a:t>
            </a:r>
            <a:r>
              <a:rPr lang="en-US" baseline="0" dirty="0">
                <a:cs typeface="Arial" charset="0"/>
              </a:rPr>
              <a:t> </a:t>
            </a:r>
            <a:r>
              <a:rPr lang="en-US" dirty="0">
                <a:cs typeface="Arial" charset="0"/>
              </a:rPr>
              <a:t>companies to sell majority stakes to locals.</a:t>
            </a:r>
          </a:p>
          <a:p>
            <a:pPr eaLnBrk="1" hangingPunct="1"/>
            <a:r>
              <a:rPr lang="en-US" dirty="0">
                <a:cs typeface="Arial" charset="0"/>
              </a:rPr>
              <a:t>Also, some countries have risky political climates. For instance, BP could have warned Exxon about the challenges of doing business in Russia. During its long involvement</a:t>
            </a:r>
            <a:r>
              <a:rPr lang="en-US" baseline="0" dirty="0">
                <a:cs typeface="Arial" charset="0"/>
              </a:rPr>
              <a:t> </a:t>
            </a:r>
            <a:r>
              <a:rPr lang="en-US" dirty="0">
                <a:cs typeface="Arial" charset="0"/>
              </a:rPr>
              <a:t>in the country, BP has “had so many police run-ins that its stock price often nudges up or down in response to raids or the arrests of employees.”</a:t>
            </a:r>
          </a:p>
          <a:p>
            <a:pPr eaLnBrk="1" hangingPunct="1"/>
            <a:endParaRPr lang="en-US" dirty="0">
              <a:cs typeface="Arial" charset="0"/>
            </a:endParaRPr>
          </a:p>
          <a:p>
            <a:pPr eaLnBrk="1" hangingPunct="1"/>
            <a:r>
              <a:rPr lang="en-US" dirty="0">
                <a:cs typeface="Arial" charset="0"/>
              </a:rPr>
              <a:t>Keep in mind that a country’s political/legal environment doesn’t have to be risky or unstable to be a concern to managers. Just the fact that it differs from that</a:t>
            </a:r>
            <a:r>
              <a:rPr lang="en-US" baseline="0" dirty="0">
                <a:cs typeface="Arial" charset="0"/>
              </a:rPr>
              <a:t> </a:t>
            </a:r>
            <a:r>
              <a:rPr lang="en-US" dirty="0">
                <a:cs typeface="Arial" charset="0"/>
              </a:rPr>
              <a:t>of the home country is important. Managers must recognize these differences if they hope to understand the constraints and opportunities</a:t>
            </a:r>
            <a:r>
              <a:rPr lang="en-US" baseline="0" dirty="0">
                <a:cs typeface="Arial" charset="0"/>
              </a:rPr>
              <a:t> </a:t>
            </a:r>
            <a:r>
              <a:rPr lang="en-US" dirty="0">
                <a:cs typeface="Arial" charset="0"/>
              </a:rPr>
              <a:t>that exist.</a:t>
            </a:r>
          </a:p>
          <a:p>
            <a:pPr eaLnBrk="1" hangingPunct="1"/>
            <a:endParaRPr lang="en-US" dirty="0">
              <a:cs typeface="Arial" charset="0"/>
            </a:endParaRPr>
          </a:p>
          <a:p>
            <a:pPr eaLnBrk="1" hangingPunct="1"/>
            <a:r>
              <a:rPr lang="en-US" dirty="0">
                <a:cs typeface="Arial" charset="0"/>
              </a:rPr>
              <a:t>A global manager must be aware of economic issues when doing business in other countries. First, it’s important to understand a country’s type of economic system. The</a:t>
            </a:r>
            <a:r>
              <a:rPr lang="en-US" baseline="0" dirty="0">
                <a:cs typeface="Arial" charset="0"/>
              </a:rPr>
              <a:t> </a:t>
            </a:r>
            <a:r>
              <a:rPr lang="en-US" dirty="0">
                <a:cs typeface="Arial" charset="0"/>
              </a:rPr>
              <a:t>two major types are a free market economy and a planned economy. A </a:t>
            </a:r>
            <a:r>
              <a:rPr lang="en-US" b="1" dirty="0">
                <a:cs typeface="Arial" charset="0"/>
              </a:rPr>
              <a:t>free market economy </a:t>
            </a:r>
            <a:r>
              <a:rPr lang="en-US" dirty="0">
                <a:cs typeface="Arial" charset="0"/>
              </a:rPr>
              <a:t>is one in which resources are primarily owned and controlled by the private</a:t>
            </a:r>
            <a:r>
              <a:rPr lang="en-US" baseline="0" dirty="0">
                <a:cs typeface="Arial" charset="0"/>
              </a:rPr>
              <a:t> </a:t>
            </a:r>
            <a:r>
              <a:rPr lang="en-US" dirty="0">
                <a:cs typeface="Arial" charset="0"/>
              </a:rPr>
              <a:t>sector. </a:t>
            </a:r>
          </a:p>
          <a:p>
            <a:pPr eaLnBrk="1" hangingPunct="1"/>
            <a:endParaRPr lang="en-US" dirty="0">
              <a:cs typeface="Arial" charset="0"/>
            </a:endParaRPr>
          </a:p>
          <a:p>
            <a:pPr eaLnBrk="1" hangingPunct="1"/>
            <a:r>
              <a:rPr lang="en-US" dirty="0">
                <a:cs typeface="Arial" charset="0"/>
              </a:rPr>
              <a:t>A </a:t>
            </a:r>
            <a:r>
              <a:rPr lang="en-US" b="1" dirty="0">
                <a:cs typeface="Arial" charset="0"/>
              </a:rPr>
              <a:t>planned economy </a:t>
            </a:r>
            <a:r>
              <a:rPr lang="en-US" dirty="0">
                <a:cs typeface="Arial" charset="0"/>
              </a:rPr>
              <a:t>is one in which economic decisions are planned by a central government. Actually, no economy is purely a free market or planned. For instance,</a:t>
            </a:r>
            <a:r>
              <a:rPr lang="en-US" baseline="0" dirty="0">
                <a:cs typeface="Arial" charset="0"/>
              </a:rPr>
              <a:t> </a:t>
            </a:r>
            <a:r>
              <a:rPr lang="en-US" dirty="0">
                <a:cs typeface="Arial" charset="0"/>
              </a:rPr>
              <a:t>the United States and United Kingdom are toward the free market end of the spectrum but do have governmental intervention and controls. The economies of Vietnam</a:t>
            </a:r>
            <a:r>
              <a:rPr lang="en-US" baseline="0" dirty="0">
                <a:cs typeface="Arial" charset="0"/>
              </a:rPr>
              <a:t> </a:t>
            </a:r>
            <a:r>
              <a:rPr lang="en-US" dirty="0">
                <a:cs typeface="Arial" charset="0"/>
              </a:rPr>
              <a:t>and North Korea are more planned. China is also a more planned economy, but until recently had been moving toward being a more free market economy.</a:t>
            </a:r>
          </a:p>
          <a:p>
            <a:pPr eaLnBrk="1" hangingPunct="1"/>
            <a:endParaRPr lang="en-US" dirty="0">
              <a:cs typeface="Arial" charset="0"/>
            </a:endParaRPr>
          </a:p>
          <a:p>
            <a:r>
              <a:rPr lang="en-US" sz="1200" kern="1200" dirty="0">
                <a:solidFill>
                  <a:schemeClr val="tx1"/>
                </a:solidFill>
                <a:effectLst/>
                <a:latin typeface="+mn-lt"/>
                <a:ea typeface="+mn-ea"/>
                <a:cs typeface="+mn-cs"/>
              </a:rPr>
              <a:t>Other economic issues managers need to understand include (1) </a:t>
            </a:r>
            <a:r>
              <a:rPr lang="en-US" sz="1200" i="1" kern="1200" dirty="0">
                <a:solidFill>
                  <a:schemeClr val="tx1"/>
                </a:solidFill>
                <a:effectLst/>
                <a:latin typeface="+mn-lt"/>
                <a:ea typeface="+mn-ea"/>
                <a:cs typeface="+mn-cs"/>
              </a:rPr>
              <a:t>currency exchange rates</a:t>
            </a:r>
            <a:r>
              <a:rPr lang="en-US" sz="1200" kern="1200" dirty="0">
                <a:solidFill>
                  <a:schemeClr val="tx1"/>
                </a:solidFill>
                <a:effectLst/>
                <a:latin typeface="+mn-lt"/>
                <a:ea typeface="+mn-ea"/>
                <a:cs typeface="+mn-cs"/>
              </a:rPr>
              <a:t>, (2) </a:t>
            </a:r>
            <a:r>
              <a:rPr lang="en-US" sz="1200" i="1" kern="1200" dirty="0">
                <a:solidFill>
                  <a:schemeClr val="tx1"/>
                </a:solidFill>
                <a:effectLst/>
                <a:latin typeface="+mn-lt"/>
                <a:ea typeface="+mn-ea"/>
                <a:cs typeface="+mn-cs"/>
              </a:rPr>
              <a:t>inflation rates</a:t>
            </a:r>
            <a:r>
              <a:rPr lang="en-US" sz="1200" kern="1200" dirty="0">
                <a:solidFill>
                  <a:schemeClr val="tx1"/>
                </a:solidFill>
                <a:effectLst/>
                <a:latin typeface="+mn-lt"/>
                <a:ea typeface="+mn-ea"/>
                <a:cs typeface="+mn-cs"/>
              </a:rPr>
              <a:t>, and (3) diverse </a:t>
            </a:r>
            <a:r>
              <a:rPr lang="en-US" sz="1200" i="1" kern="1200" dirty="0">
                <a:solidFill>
                  <a:schemeClr val="tx1"/>
                </a:solidFill>
                <a:effectLst/>
                <a:latin typeface="+mn-lt"/>
                <a:ea typeface="+mn-ea"/>
                <a:cs typeface="+mn-cs"/>
              </a:rPr>
              <a:t>tax policies</a:t>
            </a:r>
            <a:r>
              <a:rPr lang="en-US" sz="1200" kern="1200" dirty="0">
                <a:solidFill>
                  <a:schemeClr val="tx1"/>
                </a:solidFill>
                <a:effectLst/>
                <a:latin typeface="+mn-lt"/>
                <a:ea typeface="+mn-ea"/>
                <a:cs typeface="+mn-cs"/>
              </a:rPr>
              <a:t>. </a:t>
            </a:r>
            <a:endParaRPr lang="en-US" dirty="0"/>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p14="http://schemas.microsoft.com/office/powerpoint/2010/main" val="1414197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Monolingualism is one sign that a nation suffers from </a:t>
            </a:r>
            <a:r>
              <a:rPr lang="en-US" b="1" dirty="0">
                <a:cs typeface="Arial" charset="0"/>
              </a:rPr>
              <a:t>parochialism</a:t>
            </a:r>
            <a:r>
              <a:rPr lang="en-US" dirty="0">
                <a:cs typeface="Arial" charset="0"/>
              </a:rPr>
              <a:t>—viewing the world solely through one’s own eyes and perspectives. People with a parochial attitude do not recognize that others have different ways of living and working. They ignore others’ values and customs and rigidly apply an attitude of “ours is better than theirs” to foreign cultures.</a:t>
            </a:r>
          </a:p>
          <a:p>
            <a:pPr eaLnBrk="1" hangingPunct="1"/>
            <a:endParaRPr lang="en-US" dirty="0">
              <a:cs typeface="Arial" charset="0"/>
            </a:endParaRPr>
          </a:p>
          <a:p>
            <a:pPr eaLnBrk="1" hangingPunct="1"/>
            <a:r>
              <a:rPr lang="en-US" dirty="0">
                <a:cs typeface="Arial" charset="0"/>
              </a:rPr>
              <a:t>This type of narrow, restricted attitude is one approach that managers might take, but it isn’t the only one. In fact, there are three possible global attitudes. Let’s look at each more closely.</a:t>
            </a:r>
          </a:p>
          <a:p>
            <a:pPr eaLnBrk="1" hangingPunct="1"/>
            <a:endParaRPr lang="en-US" dirty="0">
              <a:cs typeface="Arial" charset="0"/>
            </a:endParaRPr>
          </a:p>
          <a:p>
            <a:pPr eaLnBrk="1" hangingPunct="1"/>
            <a:r>
              <a:rPr lang="en-US" dirty="0">
                <a:cs typeface="Arial" charset="0"/>
              </a:rPr>
              <a:t>First, an </a:t>
            </a:r>
            <a:r>
              <a:rPr lang="en-US" b="1" dirty="0">
                <a:cs typeface="Arial" charset="0"/>
              </a:rPr>
              <a:t>ethnocentric attitude </a:t>
            </a:r>
            <a:r>
              <a:rPr lang="en-US" dirty="0">
                <a:cs typeface="Arial" charset="0"/>
              </a:rPr>
              <a:t>is the belief that the best work approaches and practices are those of the </a:t>
            </a:r>
            <a:r>
              <a:rPr lang="en-US" i="1" dirty="0">
                <a:cs typeface="Arial" charset="0"/>
              </a:rPr>
              <a:t>home </a:t>
            </a:r>
            <a:r>
              <a:rPr lang="en-US" dirty="0">
                <a:cs typeface="Arial" charset="0"/>
              </a:rPr>
              <a:t>country (the country in which the company’s parochialistic</a:t>
            </a:r>
            <a:r>
              <a:rPr lang="en-US" baseline="0" dirty="0">
                <a:cs typeface="Arial" charset="0"/>
              </a:rPr>
              <a:t> </a:t>
            </a:r>
            <a:r>
              <a:rPr lang="en-US" dirty="0">
                <a:cs typeface="Arial" charset="0"/>
              </a:rPr>
              <a:t>headquarters are located). Managers with an ethnocentric attitude believe that people in foreign countries don’t have the needed skills, expertise, knowledge, or experience</a:t>
            </a:r>
            <a:r>
              <a:rPr lang="en-US" baseline="0" dirty="0">
                <a:cs typeface="Arial" charset="0"/>
              </a:rPr>
              <a:t> </a:t>
            </a:r>
            <a:r>
              <a:rPr lang="en-US" dirty="0">
                <a:cs typeface="Arial" charset="0"/>
              </a:rPr>
              <a:t>to make the best business decisions as people in the home country do.</a:t>
            </a:r>
          </a:p>
          <a:p>
            <a:pPr eaLnBrk="1" hangingPunct="1"/>
            <a:endParaRPr lang="en-US" dirty="0">
              <a:cs typeface="Arial" charset="0"/>
            </a:endParaRP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4149315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Organizations have different cultures. Countries have cultures, too. </a:t>
            </a:r>
            <a:r>
              <a:rPr lang="en-US" b="1" dirty="0">
                <a:cs typeface="Arial" charset="0"/>
              </a:rPr>
              <a:t>National culture </a:t>
            </a:r>
            <a:r>
              <a:rPr lang="en-US" dirty="0">
                <a:cs typeface="Arial" charset="0"/>
              </a:rPr>
              <a:t>includes the values and attitudes shared by individuals</a:t>
            </a:r>
            <a:r>
              <a:rPr lang="en-US" baseline="0" dirty="0">
                <a:cs typeface="Arial" charset="0"/>
              </a:rPr>
              <a:t> </a:t>
            </a:r>
            <a:r>
              <a:rPr lang="en-US" dirty="0">
                <a:cs typeface="Arial" charset="0"/>
              </a:rPr>
              <a:t>from a specific country that shape their behavior and their beliefs about what is important. Legal, political, and economic differences among countries are fairly obvious. Getting information about cultural differences isn’t quite that easy! The primary reason? It’s difficult for natives to explain their country’s unique cultural characteristics to someone else.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p14="http://schemas.microsoft.com/office/powerpoint/2010/main" val="3765748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Legal, political, and economic differences among countries are fairly obvious. The Japanese manager who works in the United States or his or her American counterpart who works in Japan can get information about laws or tax policies without too much e ort. Getting information about cultural differences isn’t quite that easy! The primary reason? It’s difficult for natives to explain their country’s unique cultural characteristics to someone else. For instance, if you were born and raised in the United States, how would you describe U.S. culture? In other words, what are Americans like? </a:t>
            </a:r>
            <a:endParaRPr lang="en-US" dirty="0"/>
          </a:p>
          <a:p>
            <a:r>
              <a:rPr lang="en-US" sz="1200" kern="1200" dirty="0">
                <a:solidFill>
                  <a:schemeClr val="tx1"/>
                </a:solidFill>
                <a:effectLst/>
                <a:latin typeface="+mn-lt"/>
                <a:ea typeface="+mn-ea"/>
                <a:cs typeface="+mn-cs"/>
              </a:rPr>
              <a:t>Think about it for a moment and see which characteristics in Exhibit 3-5 you identified. </a:t>
            </a:r>
            <a:endParaRPr lang="en-US" dirty="0"/>
          </a:p>
          <a:p>
            <a:endParaRPr lang="en-US" sz="1200" i="1"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Sources: </a:t>
            </a:r>
            <a:r>
              <a:rPr lang="en-US" sz="1200" kern="1200" dirty="0">
                <a:solidFill>
                  <a:schemeClr val="tx1"/>
                </a:solidFill>
                <a:effectLst/>
                <a:latin typeface="+mn-lt"/>
                <a:ea typeface="+mn-ea"/>
                <a:cs typeface="+mn-cs"/>
              </a:rPr>
              <a:t>Based on M. Ernest, ed., </a:t>
            </a:r>
            <a:r>
              <a:rPr lang="en-US" sz="1200" i="1" kern="1200" dirty="0" err="1">
                <a:solidFill>
                  <a:schemeClr val="tx1"/>
                </a:solidFill>
                <a:effectLst/>
                <a:latin typeface="+mn-lt"/>
                <a:ea typeface="+mn-ea"/>
                <a:cs typeface="+mn-cs"/>
              </a:rPr>
              <a:t>Predeparture</a:t>
            </a:r>
            <a:r>
              <a:rPr lang="en-US" sz="1200" i="1" kern="1200" dirty="0">
                <a:solidFill>
                  <a:schemeClr val="tx1"/>
                </a:solidFill>
                <a:effectLst/>
                <a:latin typeface="+mn-lt"/>
                <a:ea typeface="+mn-ea"/>
                <a:cs typeface="+mn-cs"/>
              </a:rPr>
              <a:t> Orientation Handbook: For Foreign Students and Scholars Planning to Study in the United States </a:t>
            </a:r>
            <a:r>
              <a:rPr lang="en-US" sz="1200" kern="1200" dirty="0">
                <a:solidFill>
                  <a:schemeClr val="tx1"/>
                </a:solidFill>
                <a:effectLst/>
                <a:latin typeface="+mn-lt"/>
                <a:ea typeface="+mn-ea"/>
                <a:cs typeface="+mn-cs"/>
              </a:rPr>
              <a:t>(Washington, DC: U.S. Information Agency, Bureau of Cultural Affairs, 1984), pp. 103–105; A. Bennett, “American Culture Is Often a Puzzle for Foreign Managers in the U.S.,” </a:t>
            </a:r>
            <a:r>
              <a:rPr lang="en-US" sz="1200" i="1" kern="1200" dirty="0">
                <a:solidFill>
                  <a:schemeClr val="tx1"/>
                </a:solidFill>
                <a:effectLst/>
                <a:latin typeface="+mn-lt"/>
                <a:ea typeface="+mn-ea"/>
                <a:cs typeface="+mn-cs"/>
              </a:rPr>
              <a:t>Wall Street Journal</a:t>
            </a:r>
            <a:r>
              <a:rPr lang="en-US" sz="1200" kern="1200" dirty="0">
                <a:solidFill>
                  <a:schemeClr val="tx1"/>
                </a:solidFill>
                <a:effectLst/>
                <a:latin typeface="+mn-lt"/>
                <a:ea typeface="+mn-ea"/>
                <a:cs typeface="+mn-cs"/>
              </a:rPr>
              <a:t>, February 12, 1986, p. 29; “Don’t Think Our Way’s the Only Way,” </a:t>
            </a:r>
            <a:r>
              <a:rPr lang="en-US" sz="1200" i="1" kern="1200" dirty="0">
                <a:solidFill>
                  <a:schemeClr val="tx1"/>
                </a:solidFill>
                <a:effectLst/>
                <a:latin typeface="+mn-lt"/>
                <a:ea typeface="+mn-ea"/>
                <a:cs typeface="+mn-cs"/>
              </a:rPr>
              <a:t>The Pryor Report</a:t>
            </a:r>
            <a:r>
              <a:rPr lang="en-US" sz="1200" kern="1200" dirty="0">
                <a:solidFill>
                  <a:schemeClr val="tx1"/>
                </a:solidFill>
                <a:effectLst/>
                <a:latin typeface="+mn-lt"/>
                <a:ea typeface="+mn-ea"/>
                <a:cs typeface="+mn-cs"/>
              </a:rPr>
              <a:t>, February 1988, p. 9; and B. J. Wattenberg, “The Attitudes Behind American Exceptionalism,” </a:t>
            </a:r>
            <a:r>
              <a:rPr lang="en-US" sz="1200" i="1" kern="1200" dirty="0">
                <a:solidFill>
                  <a:schemeClr val="tx1"/>
                </a:solidFill>
                <a:effectLst/>
                <a:latin typeface="+mn-lt"/>
                <a:ea typeface="+mn-ea"/>
                <a:cs typeface="+mn-cs"/>
              </a:rPr>
              <a:t>U.S. News &amp; World Report</a:t>
            </a:r>
            <a:r>
              <a:rPr lang="en-US" sz="1200" kern="1200" dirty="0">
                <a:solidFill>
                  <a:schemeClr val="tx1"/>
                </a:solidFill>
                <a:effectLst/>
                <a:latin typeface="+mn-lt"/>
                <a:ea typeface="+mn-ea"/>
                <a:cs typeface="+mn-cs"/>
              </a:rPr>
              <a:t>, August 7, 1989, p. 25.</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32</a:t>
            </a:fld>
            <a:endParaRPr lang="en-US" dirty="0"/>
          </a:p>
        </p:txBody>
      </p:sp>
    </p:spTree>
    <p:extLst>
      <p:ext uri="{BB962C8B-B14F-4D97-AF65-F5344CB8AC3E}">
        <p14:creationId xmlns:p14="http://schemas.microsoft.com/office/powerpoint/2010/main" val="2384761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Geert Hofstede developed one of the most widely referenced approaches to helping managers better understand differences between national cultures. His research found that countries vary on five dimensions of national culture. These dimensions are described in Exhibit 3-6, which also shows some of the countries characterized by those dimensions.</a:t>
            </a:r>
          </a:p>
          <a:p>
            <a:endParaRPr lang="en-IN" sz="1200" b="0" i="1" u="none" strike="noStrike" kern="1200" baseline="0" dirty="0">
              <a:solidFill>
                <a:schemeClr val="tx1"/>
              </a:solidFill>
              <a:latin typeface="+mn-lt"/>
              <a:ea typeface="+mn-ea"/>
              <a:cs typeface="+mn-cs"/>
            </a:endParaRPr>
          </a:p>
          <a:p>
            <a:r>
              <a:rPr lang="en-IN" sz="1200" b="0" i="1" u="none" strike="noStrike" kern="1200" baseline="0" dirty="0">
                <a:solidFill>
                  <a:schemeClr val="tx1"/>
                </a:solidFill>
                <a:latin typeface="+mn-lt"/>
                <a:ea typeface="+mn-ea"/>
                <a:cs typeface="+mn-cs"/>
              </a:rPr>
              <a:t>Source: </a:t>
            </a:r>
            <a:r>
              <a:rPr lang="en-IN" sz="1200" b="0" i="0" u="none" strike="noStrike" kern="1200" baseline="0" dirty="0">
                <a:solidFill>
                  <a:schemeClr val="tx1"/>
                </a:solidFill>
                <a:latin typeface="+mn-lt"/>
                <a:ea typeface="+mn-ea"/>
                <a:cs typeface="+mn-cs"/>
              </a:rPr>
              <a:t>Based on Hofstede, Geert, </a:t>
            </a:r>
            <a:r>
              <a:rPr lang="en-IN" sz="1200" b="0" i="1" u="none" strike="noStrike" kern="1200" baseline="0" dirty="0">
                <a:solidFill>
                  <a:schemeClr val="tx1"/>
                </a:solidFill>
                <a:latin typeface="+mn-lt"/>
                <a:ea typeface="+mn-ea"/>
                <a:cs typeface="+mn-cs"/>
              </a:rPr>
              <a:t>Culture’s Consequences: International Differences in Work-Related Values, </a:t>
            </a:r>
            <a:r>
              <a:rPr lang="en-IN" sz="1200" b="0" i="0" u="none" strike="noStrike" kern="1200" baseline="0" dirty="0">
                <a:solidFill>
                  <a:schemeClr val="tx1"/>
                </a:solidFill>
                <a:latin typeface="+mn-lt"/>
                <a:ea typeface="+mn-ea"/>
                <a:cs typeface="+mn-cs"/>
              </a:rPr>
              <a:t>© </a:t>
            </a:r>
            <a:r>
              <a:rPr lang="nl-NL" sz="1200" b="0" i="0" u="none" strike="noStrike" kern="1200" baseline="0" dirty="0">
                <a:solidFill>
                  <a:schemeClr val="tx1"/>
                </a:solidFill>
                <a:latin typeface="+mn-lt"/>
                <a:ea typeface="+mn-ea"/>
                <a:cs typeface="+mn-cs"/>
              </a:rPr>
              <a:t>Geert Hofstede, 1980 (Newbury Park: </a:t>
            </a:r>
            <a:r>
              <a:rPr lang="en-IN" sz="1200" b="0" i="0" u="none" strike="noStrike" kern="1200" baseline="0" dirty="0">
                <a:solidFill>
                  <a:schemeClr val="tx1"/>
                </a:solidFill>
                <a:latin typeface="+mn-lt"/>
                <a:ea typeface="+mn-ea"/>
                <a:cs typeface="+mn-cs"/>
              </a:rPr>
              <a:t>SAGE Publications, Inc., 1980).</a:t>
            </a: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33</a:t>
            </a:fld>
            <a:endParaRPr lang="en-US" dirty="0"/>
          </a:p>
        </p:txBody>
      </p:sp>
    </p:spTree>
    <p:extLst>
      <p:ext uri="{BB962C8B-B14F-4D97-AF65-F5344CB8AC3E}">
        <p14:creationId xmlns:p14="http://schemas.microsoft.com/office/powerpoint/2010/main" val="2475592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34</a:t>
            </a:fld>
            <a:endParaRPr lang="en-US" dirty="0"/>
          </a:p>
        </p:txBody>
      </p:sp>
    </p:spTree>
    <p:extLst>
      <p:ext uri="{BB962C8B-B14F-4D97-AF65-F5344CB8AC3E}">
        <p14:creationId xmlns:p14="http://schemas.microsoft.com/office/powerpoint/2010/main" val="7901406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35</a:t>
            </a:fld>
            <a:endParaRPr lang="en-US" dirty="0"/>
          </a:p>
        </p:txBody>
      </p:sp>
    </p:spTree>
    <p:extLst>
      <p:ext uri="{BB962C8B-B14F-4D97-AF65-F5344CB8AC3E}">
        <p14:creationId xmlns:p14="http://schemas.microsoft.com/office/powerpoint/2010/main" val="39301959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a:t>
            </a:r>
            <a:r>
              <a:rPr lang="en-US" b="1" dirty="0">
                <a:cs typeface="Arial" charset="0"/>
              </a:rPr>
              <a:t>Global Leadership and Organizational Behavior Effectiveness (GLOBE) </a:t>
            </a:r>
            <a:r>
              <a:rPr lang="en-US" b="0" dirty="0">
                <a:cs typeface="Arial" charset="0"/>
              </a:rPr>
              <a:t>program</a:t>
            </a:r>
            <a:r>
              <a:rPr lang="en-US" b="1" dirty="0">
                <a:cs typeface="Arial" charset="0"/>
              </a:rPr>
              <a:t> </a:t>
            </a:r>
            <a:r>
              <a:rPr lang="en-US" dirty="0">
                <a:cs typeface="Arial" charset="0"/>
              </a:rPr>
              <a:t>is an ongoing research program that extended Hofstede’s work by investigating cross-cultural leadership behaviors and giving managers additional information to help them identify and manage cultural differences. Using data from more than</a:t>
            </a:r>
            <a:r>
              <a:rPr lang="en-US" baseline="0" dirty="0">
                <a:cs typeface="Arial" charset="0"/>
              </a:rPr>
              <a:t> </a:t>
            </a:r>
            <a:r>
              <a:rPr lang="en-US" dirty="0">
                <a:cs typeface="Arial" charset="0"/>
              </a:rPr>
              <a:t>18,000 managers in 62 countries,</a:t>
            </a:r>
            <a:r>
              <a:rPr lang="en-US" baseline="0" dirty="0">
                <a:cs typeface="Arial" charset="0"/>
              </a:rPr>
              <a:t> </a:t>
            </a:r>
            <a:r>
              <a:rPr lang="en-US" dirty="0">
                <a:cs typeface="Arial" charset="0"/>
              </a:rPr>
              <a:t>the GLOBE research team (led by Robert House) identified 9 dimensions on which national cultures differ.</a:t>
            </a:r>
          </a:p>
          <a:p>
            <a:pPr eaLnBrk="1" hangingPunct="1"/>
            <a:r>
              <a:rPr lang="en-US" dirty="0">
                <a:cs typeface="Arial" charset="0"/>
              </a:rPr>
              <a:t>Two dimensions (power distance and uncertainty avoidance) fit directly with Hofstede’s. Four are similar to Hofstede’s (assertiveness, which is similar to achievement-nurturing; humane orientation, which is similar to the nurturing dimension; future orientation, which is similar to long-term and short-term orientation; and institutional collectivism, which is similar to individualism-collectivism). The remaining three (gender differentiation, in-group collectivism, and performance orientation) offer additional insights into a country’s culture.</a:t>
            </a:r>
          </a:p>
          <a:p>
            <a:pPr eaLnBrk="1" hangingPunct="1"/>
            <a:endParaRPr lang="en-US" dirty="0">
              <a:cs typeface="Arial" charset="0"/>
            </a:endParaRPr>
          </a:p>
          <a:p>
            <a:pPr eaLnBrk="1" hangingPunct="1"/>
            <a:r>
              <a:rPr lang="en-US" dirty="0">
                <a:cs typeface="Arial" charset="0"/>
              </a:rPr>
              <a:t>The GLOBE studies confirm that Hofstede’s dimensions are still valid and extend his research rather than replace it. GLOBE’s added dimensions provide an expanded and updated measure of countries’ cultural differences. It’s likely that cross-cultural studies of human behavior and organizational practices will increasingly use the GLOBE dimensions to assess differences between countries.</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36</a:t>
            </a:fld>
            <a:endParaRPr lang="en-US" dirty="0"/>
          </a:p>
        </p:txBody>
      </p:sp>
    </p:spTree>
    <p:extLst>
      <p:ext uri="{BB962C8B-B14F-4D97-AF65-F5344CB8AC3E}">
        <p14:creationId xmlns:p14="http://schemas.microsoft.com/office/powerpoint/2010/main" val="6830068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37</a:t>
            </a:fld>
            <a:endParaRPr lang="en-US" dirty="0"/>
          </a:p>
        </p:txBody>
      </p:sp>
    </p:spTree>
    <p:extLst>
      <p:ext uri="{BB962C8B-B14F-4D97-AF65-F5344CB8AC3E}">
        <p14:creationId xmlns:p14="http://schemas.microsoft.com/office/powerpoint/2010/main" val="16170288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Globalization also creates challenges because of the openness that’s necessary for it to work. One challenge is the increased threat of terrorism by a truly global terror</a:t>
            </a:r>
            <a:r>
              <a:rPr lang="en-US" baseline="0" dirty="0">
                <a:cs typeface="Arial" charset="0"/>
              </a:rPr>
              <a:t> </a:t>
            </a:r>
            <a:r>
              <a:rPr lang="en-US" dirty="0">
                <a:cs typeface="Arial" charset="0"/>
              </a:rPr>
              <a:t>network. Globalization is meant to open up trade and to break down the geographical barriers separating countries. Yet, opening up means just that—being open to</a:t>
            </a:r>
            <a:r>
              <a:rPr lang="en-US" baseline="0" dirty="0">
                <a:cs typeface="Arial" charset="0"/>
              </a:rPr>
              <a:t> </a:t>
            </a:r>
            <a:r>
              <a:rPr lang="en-US" dirty="0">
                <a:cs typeface="Arial" charset="0"/>
              </a:rPr>
              <a:t>the bad as well as the good.</a:t>
            </a:r>
          </a:p>
          <a:p>
            <a:pPr eaLnBrk="1" hangingPunct="1"/>
            <a:endParaRPr lang="en-US" dirty="0">
              <a:cs typeface="Arial" charset="0"/>
            </a:endParaRPr>
          </a:p>
          <a:p>
            <a:pPr eaLnBrk="1" hangingPunct="1"/>
            <a:r>
              <a:rPr lang="en-US" dirty="0">
                <a:cs typeface="Arial" charset="0"/>
              </a:rPr>
              <a:t>Another challenge from openness is the economic interdependence of trading countries. As we saw over the last couple of years, the faltering of one country’s economy can</a:t>
            </a:r>
            <a:r>
              <a:rPr lang="en-US" baseline="0" dirty="0">
                <a:cs typeface="Arial" charset="0"/>
              </a:rPr>
              <a:t> </a:t>
            </a:r>
            <a:r>
              <a:rPr lang="en-US" dirty="0">
                <a:cs typeface="Arial" charset="0"/>
              </a:rPr>
              <a:t>have a domino effect on other countries with which it does business. So far, however, the world economy has proved to be quite resilient.</a:t>
            </a:r>
          </a:p>
          <a:p>
            <a:pPr eaLnBrk="1" hangingPunct="1"/>
            <a:endParaRPr lang="en-US" dirty="0">
              <a:cs typeface="Arial" charset="0"/>
            </a:endParaRPr>
          </a:p>
          <a:p>
            <a:pPr eaLnBrk="1" hangingPunct="1"/>
            <a:r>
              <a:rPr lang="en-US" dirty="0">
                <a:cs typeface="Arial" charset="0"/>
              </a:rPr>
              <a:t>The far more serious challenge for managers in the openness required by globalization comes from intense underlying and fundamental cultural differences—differences that encompass traditions, history, religious beliefs, and deep-seated values. Managing in such an environment can be extremely complicated.</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38</a:t>
            </a:fld>
            <a:endParaRPr lang="en-US" dirty="0"/>
          </a:p>
        </p:txBody>
      </p:sp>
    </p:spTree>
    <p:extLst>
      <p:ext uri="{BB962C8B-B14F-4D97-AF65-F5344CB8AC3E}">
        <p14:creationId xmlns:p14="http://schemas.microsoft.com/office/powerpoint/2010/main" val="12755619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As globalization continues to be important for businesses, it’s obvious that managers need to understand how to best manage that global workforce. Some researchers</a:t>
            </a:r>
            <a:r>
              <a:rPr lang="en-US" baseline="0" dirty="0">
                <a:cs typeface="Arial" charset="0"/>
              </a:rPr>
              <a:t> </a:t>
            </a:r>
            <a:r>
              <a:rPr lang="en-US" dirty="0">
                <a:cs typeface="Arial" charset="0"/>
              </a:rPr>
              <a:t>have suggested that managers need </a:t>
            </a:r>
            <a:r>
              <a:rPr lang="en-US" b="1" dirty="0">
                <a:cs typeface="Arial" charset="0"/>
              </a:rPr>
              <a:t>cultural intelligence </a:t>
            </a:r>
            <a:r>
              <a:rPr lang="en-US" dirty="0">
                <a:cs typeface="Arial" charset="0"/>
              </a:rPr>
              <a:t>or cultural awareness and sensitivity skills. </a:t>
            </a:r>
            <a:r>
              <a:rPr lang="fr-FR" dirty="0">
                <a:cs typeface="Arial" charset="0"/>
              </a:rPr>
              <a:t>Cultural intelligence encompasses three main dimensions:</a:t>
            </a:r>
            <a:r>
              <a:rPr lang="fr-FR" baseline="0" dirty="0">
                <a:cs typeface="Arial" charset="0"/>
              </a:rPr>
              <a:t> </a:t>
            </a:r>
            <a:r>
              <a:rPr lang="en-US" dirty="0">
                <a:cs typeface="Arial" charset="0"/>
              </a:rPr>
              <a:t>(1) knowledge of culture as a concept—how cultures vary and how they affect behavior; (2) mindfulness—the ability to pay attention to signals and reactions in different</a:t>
            </a:r>
            <a:r>
              <a:rPr lang="en-US" baseline="0" dirty="0">
                <a:cs typeface="Arial" charset="0"/>
              </a:rPr>
              <a:t> </a:t>
            </a:r>
            <a:r>
              <a:rPr lang="en-US" dirty="0">
                <a:cs typeface="Arial" charset="0"/>
              </a:rPr>
              <a:t>cross-cultural situations; and (3) behavioral skills—using one’s knowledge and mindfulness to choose appropriate behaviors in those situations.</a:t>
            </a:r>
          </a:p>
          <a:p>
            <a:pPr eaLnBrk="1" hangingPunct="1"/>
            <a:endParaRPr lang="en-US" dirty="0">
              <a:cs typeface="Arial" charset="0"/>
            </a:endParaRPr>
          </a:p>
          <a:p>
            <a:pPr eaLnBrk="1" hangingPunct="1"/>
            <a:r>
              <a:rPr lang="en-US" dirty="0">
                <a:cs typeface="Arial" charset="0"/>
              </a:rPr>
              <a:t>Other researchers have said that what effective global leaders need is a </a:t>
            </a:r>
            <a:r>
              <a:rPr lang="en-US" b="1" dirty="0">
                <a:cs typeface="Arial" charset="0"/>
              </a:rPr>
              <a:t>global mind-set</a:t>
            </a:r>
            <a:r>
              <a:rPr lang="en-US" b="0" dirty="0">
                <a:cs typeface="Arial" charset="0"/>
              </a:rPr>
              <a:t>,</a:t>
            </a:r>
            <a:r>
              <a:rPr lang="en-US" b="1" dirty="0">
                <a:cs typeface="Arial" charset="0"/>
              </a:rPr>
              <a:t> </a:t>
            </a:r>
            <a:r>
              <a:rPr lang="en-US" dirty="0">
                <a:cs typeface="Arial" charset="0"/>
              </a:rPr>
              <a:t>attributes that allow a leader to be effective in cross-cultural environments.</a:t>
            </a:r>
          </a:p>
          <a:p>
            <a:pPr eaLnBrk="1" hangingPunct="1"/>
            <a:r>
              <a:rPr lang="en-US" dirty="0">
                <a:cs typeface="Arial" charset="0"/>
              </a:rPr>
              <a:t>Those attributes have three components as shown in Exhibit 3-7.</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39</a:t>
            </a:fld>
            <a:endParaRPr lang="en-US" dirty="0"/>
          </a:p>
        </p:txBody>
      </p:sp>
    </p:spTree>
    <p:extLst>
      <p:ext uri="{BB962C8B-B14F-4D97-AF65-F5344CB8AC3E}">
        <p14:creationId xmlns:p14="http://schemas.microsoft.com/office/powerpoint/2010/main" val="6409351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Source: </a:t>
            </a:r>
            <a:r>
              <a:rPr lang="en-US" sz="1200" kern="1200" dirty="0">
                <a:solidFill>
                  <a:schemeClr val="tx1"/>
                </a:solidFill>
                <a:effectLst/>
                <a:latin typeface="+mn-lt"/>
                <a:ea typeface="+mn-ea"/>
                <a:cs typeface="+mn-cs"/>
              </a:rPr>
              <a:t>Based on M. Javidan, M.Teagarden, and D. Bowen, “Making It Overseas,” </a:t>
            </a:r>
            <a:r>
              <a:rPr lang="en-US" sz="1200" i="1" kern="1200" dirty="0">
                <a:solidFill>
                  <a:schemeClr val="tx1"/>
                </a:solidFill>
                <a:effectLst/>
                <a:latin typeface="+mn-lt"/>
                <a:ea typeface="+mn-ea"/>
                <a:cs typeface="+mn-cs"/>
              </a:rPr>
              <a:t>Harvard Business Review, </a:t>
            </a:r>
            <a:r>
              <a:rPr lang="en-US" sz="1200" kern="1200" dirty="0">
                <a:solidFill>
                  <a:schemeClr val="tx1"/>
                </a:solidFill>
                <a:effectLst/>
                <a:latin typeface="+mn-lt"/>
                <a:ea typeface="+mn-ea"/>
                <a:cs typeface="+mn-cs"/>
              </a:rPr>
              <a:t>April 2010, and J. McGregor, ed., “Testing Managers’ Global IQ,” </a:t>
            </a:r>
            <a:r>
              <a:rPr lang="en-US" sz="1200" i="1" kern="1200" dirty="0">
                <a:solidFill>
                  <a:schemeClr val="tx1"/>
                </a:solidFill>
                <a:effectLst/>
                <a:latin typeface="+mn-lt"/>
                <a:ea typeface="+mn-ea"/>
                <a:cs typeface="+mn-cs"/>
              </a:rPr>
              <a:t>Bloomberg BusinessWeek, </a:t>
            </a:r>
            <a:r>
              <a:rPr lang="en-US" sz="1200" kern="1200" dirty="0">
                <a:solidFill>
                  <a:schemeClr val="tx1"/>
                </a:solidFill>
                <a:effectLst/>
                <a:latin typeface="+mn-lt"/>
                <a:ea typeface="+mn-ea"/>
                <a:cs typeface="+mn-cs"/>
              </a:rPr>
              <a:t>September 28, 2009.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40</a:t>
            </a:fld>
            <a:endParaRPr lang="en-US" dirty="0"/>
          </a:p>
        </p:txBody>
      </p:sp>
    </p:spTree>
    <p:extLst>
      <p:ext uri="{BB962C8B-B14F-4D97-AF65-F5344CB8AC3E}">
        <p14:creationId xmlns:p14="http://schemas.microsoft.com/office/powerpoint/2010/main" val="1089654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Monolingualism is one sign that a nation suffers from </a:t>
            </a:r>
            <a:r>
              <a:rPr lang="en-US" b="1" dirty="0">
                <a:cs typeface="Arial" charset="0"/>
              </a:rPr>
              <a:t>parochialism</a:t>
            </a:r>
            <a:r>
              <a:rPr lang="en-US" dirty="0">
                <a:cs typeface="Arial" charset="0"/>
              </a:rPr>
              <a:t>—viewing the world solely through one’s own eyes and perspectives. People with a parochial attitude do not recognize that others have different ways of living and working. They ignore others’ values and customs and rigidly apply an attitude of “ours is better than theirs” to foreign cultures.</a:t>
            </a:r>
          </a:p>
          <a:p>
            <a:pPr eaLnBrk="1" hangingPunct="1"/>
            <a:endParaRPr lang="en-US" dirty="0">
              <a:cs typeface="Arial" charset="0"/>
            </a:endParaRPr>
          </a:p>
          <a:p>
            <a:pPr eaLnBrk="1" hangingPunct="1"/>
            <a:r>
              <a:rPr lang="en-US" dirty="0">
                <a:cs typeface="Arial" charset="0"/>
              </a:rPr>
              <a:t>This type of narrow, restricted attitude is one approach that managers might take, but it isn’t the only one. In fact, there are three possible global attitudes. Let’s look at each more closely.</a:t>
            </a:r>
          </a:p>
          <a:p>
            <a:pPr eaLnBrk="1" hangingPunct="1"/>
            <a:endParaRPr lang="en-US" dirty="0">
              <a:cs typeface="Arial" charset="0"/>
            </a:endParaRPr>
          </a:p>
          <a:p>
            <a:pPr eaLnBrk="1" hangingPunct="1"/>
            <a:r>
              <a:rPr lang="en-US" dirty="0">
                <a:cs typeface="Arial" charset="0"/>
              </a:rPr>
              <a:t>First, an </a:t>
            </a:r>
            <a:r>
              <a:rPr lang="en-US" b="1" dirty="0">
                <a:cs typeface="Arial" charset="0"/>
              </a:rPr>
              <a:t>ethnocentric attitude </a:t>
            </a:r>
            <a:r>
              <a:rPr lang="en-US" dirty="0">
                <a:cs typeface="Arial" charset="0"/>
              </a:rPr>
              <a:t>is the belief that the best work approaches and practices are those of the </a:t>
            </a:r>
            <a:r>
              <a:rPr lang="en-US" i="1" dirty="0">
                <a:cs typeface="Arial" charset="0"/>
              </a:rPr>
              <a:t>home </a:t>
            </a:r>
            <a:r>
              <a:rPr lang="en-US" dirty="0">
                <a:cs typeface="Arial" charset="0"/>
              </a:rPr>
              <a:t>country (the country in which the company’s parochialistic</a:t>
            </a:r>
            <a:r>
              <a:rPr lang="en-US" baseline="0" dirty="0">
                <a:cs typeface="Arial" charset="0"/>
              </a:rPr>
              <a:t> </a:t>
            </a:r>
            <a:r>
              <a:rPr lang="en-US" dirty="0">
                <a:cs typeface="Arial" charset="0"/>
              </a:rPr>
              <a:t>headquarters are located). Managers with an ethnocentric attitude believe that people in foreign countries don’t have the needed skills, expertise, knowledge, or experience</a:t>
            </a:r>
            <a:r>
              <a:rPr lang="en-US" baseline="0" dirty="0">
                <a:cs typeface="Arial" charset="0"/>
              </a:rPr>
              <a:t> </a:t>
            </a:r>
            <a:r>
              <a:rPr lang="en-US" dirty="0">
                <a:cs typeface="Arial" charset="0"/>
              </a:rPr>
              <a:t>to make the best business decisions as people in the home country do.</a:t>
            </a:r>
          </a:p>
          <a:p>
            <a:pPr eaLnBrk="1" hangingPunct="1"/>
            <a:endParaRPr lang="en-US" dirty="0">
              <a:cs typeface="Arial" charset="0"/>
            </a:endParaRP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752295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First, an </a:t>
            </a:r>
            <a:r>
              <a:rPr lang="en-US" b="1" dirty="0">
                <a:cs typeface="Arial" charset="0"/>
              </a:rPr>
              <a:t>ethnocentric attitude </a:t>
            </a:r>
            <a:r>
              <a:rPr lang="en-US" dirty="0">
                <a:cs typeface="Arial" charset="0"/>
              </a:rPr>
              <a:t>is the belief that the best work approaches and practices are those of the </a:t>
            </a:r>
            <a:r>
              <a:rPr lang="en-US" i="1" dirty="0">
                <a:cs typeface="Arial" charset="0"/>
              </a:rPr>
              <a:t>home </a:t>
            </a:r>
            <a:r>
              <a:rPr lang="en-US" dirty="0">
                <a:cs typeface="Arial" charset="0"/>
              </a:rPr>
              <a:t>country (the country in which the company’s parochialistic</a:t>
            </a:r>
            <a:r>
              <a:rPr lang="en-US" baseline="0" dirty="0">
                <a:cs typeface="Arial" charset="0"/>
              </a:rPr>
              <a:t> </a:t>
            </a:r>
            <a:r>
              <a:rPr lang="en-US" dirty="0">
                <a:cs typeface="Arial" charset="0"/>
              </a:rPr>
              <a:t>headquarters are located). Managers with an ethnocentric attitude believe that people in foreign countries don’t have the needed skills, expertise, knowledge, or experience</a:t>
            </a:r>
            <a:r>
              <a:rPr lang="en-US" baseline="0" dirty="0">
                <a:cs typeface="Arial" charset="0"/>
              </a:rPr>
              <a:t> </a:t>
            </a:r>
            <a:r>
              <a:rPr lang="en-US" dirty="0">
                <a:cs typeface="Arial" charset="0"/>
              </a:rPr>
              <a:t>to make the best business decisions as people in the home country do.</a:t>
            </a:r>
          </a:p>
          <a:p>
            <a:pPr eaLnBrk="1" hangingPunct="1"/>
            <a:endParaRPr lang="en-US" dirty="0">
              <a:cs typeface="Arial" charset="0"/>
            </a:endParaRPr>
          </a:p>
          <a:p>
            <a:pPr eaLnBrk="1" hangingPunct="1"/>
            <a:r>
              <a:rPr lang="en-US" dirty="0">
                <a:cs typeface="Arial" charset="0"/>
              </a:rPr>
              <a:t>A</a:t>
            </a:r>
            <a:r>
              <a:rPr lang="en-US" b="1" dirty="0">
                <a:cs typeface="Arial" charset="0"/>
              </a:rPr>
              <a:t> polycentric attitude </a:t>
            </a:r>
            <a:r>
              <a:rPr lang="en-US" dirty="0">
                <a:cs typeface="Arial" charset="0"/>
              </a:rPr>
              <a:t>is the view that employees in the </a:t>
            </a:r>
            <a:r>
              <a:rPr lang="en-US" i="1" dirty="0">
                <a:cs typeface="Arial" charset="0"/>
              </a:rPr>
              <a:t>host </a:t>
            </a:r>
            <a:r>
              <a:rPr lang="en-US" dirty="0">
                <a:cs typeface="Arial" charset="0"/>
              </a:rPr>
              <a:t>country (the foreign country in which the organization is doing business) know the best work approaches</a:t>
            </a:r>
            <a:r>
              <a:rPr lang="en-US" baseline="0" dirty="0">
                <a:cs typeface="Arial" charset="0"/>
              </a:rPr>
              <a:t> a</a:t>
            </a:r>
            <a:r>
              <a:rPr lang="en-US" dirty="0">
                <a:cs typeface="Arial" charset="0"/>
              </a:rPr>
              <a:t>nd practices for running their business. Managers with this attitude view every foreign operation as different and hard to understand. Thus, they’re likely to let employees there figure out how best to do things.</a:t>
            </a:r>
          </a:p>
          <a:p>
            <a:pPr eaLnBrk="1" hangingPunct="1"/>
            <a:endParaRPr lang="en-US" dirty="0">
              <a:cs typeface="Arial" charset="0"/>
            </a:endParaRPr>
          </a:p>
          <a:p>
            <a:pPr eaLnBrk="1" hangingPunct="1"/>
            <a:r>
              <a:rPr lang="en-US" dirty="0">
                <a:cs typeface="Arial" charset="0"/>
              </a:rPr>
              <a:t>A </a:t>
            </a:r>
            <a:r>
              <a:rPr lang="en-US" b="1" dirty="0">
                <a:cs typeface="Arial" charset="0"/>
              </a:rPr>
              <a:t>geocentric attitude </a:t>
            </a:r>
            <a:r>
              <a:rPr lang="en-US" b="0" dirty="0">
                <a:cs typeface="Arial" charset="0"/>
              </a:rPr>
              <a:t>is</a:t>
            </a:r>
            <a:r>
              <a:rPr lang="en-US" b="1" dirty="0">
                <a:cs typeface="Arial" charset="0"/>
              </a:rPr>
              <a:t> </a:t>
            </a:r>
            <a:r>
              <a:rPr lang="en-US" dirty="0">
                <a:cs typeface="Arial" charset="0"/>
              </a:rPr>
              <a:t>a </a:t>
            </a:r>
            <a:r>
              <a:rPr lang="en-US" i="1" dirty="0">
                <a:cs typeface="Arial" charset="0"/>
              </a:rPr>
              <a:t>world-oriented </a:t>
            </a:r>
            <a:r>
              <a:rPr lang="en-US" dirty="0">
                <a:cs typeface="Arial" charset="0"/>
              </a:rPr>
              <a:t>view that focuses on using the best approaches and people from around the globe. Managers with this type of attitude have a global view and look for the best approaches and people regardless of origin.</a:t>
            </a:r>
          </a:p>
          <a:p>
            <a:pPr eaLnBrk="1" hangingPunct="1"/>
            <a:endParaRPr lang="en-US" dirty="0">
              <a:cs typeface="Arial" charset="0"/>
            </a:endParaRPr>
          </a:p>
          <a:p>
            <a:pPr eaLnBrk="1" hangingPunct="1"/>
            <a:endParaRPr lang="en-US" dirty="0">
              <a:cs typeface="Arial" charset="0"/>
            </a:endParaRP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1703973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Globalization goes in and out of favor. Until recently it was in favor and most recent events pushed for greater globalization. Around 2016 that trend shifted and nationalism is gaining ground again.</a:t>
            </a:r>
          </a:p>
        </p:txBody>
      </p:sp>
      <p:sp>
        <p:nvSpPr>
          <p:cNvPr id="4" name="Slide Number Placeholder 3"/>
          <p:cNvSpPr>
            <a:spLocks noGrp="1"/>
          </p:cNvSpPr>
          <p:nvPr>
            <p:ph type="sldNum" sz="quarter" idx="5"/>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1513098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Global trade among nations doesn’t just happen on its own. As trade issues arise, global trade systems ensure that trade continues efficiently and effectively. Indeed, one of the realities of globalization is the interdependence of countries—that is, what happens in one can impact others, good or bad.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We’re going to look at four important global trade mechanisms: the World Trade Organization, the International Monetary Fund, the World Bank Group, and the Organization for Economic Cooperation and Development.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4173965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World Trade Organization (WTO) </a:t>
            </a:r>
            <a:r>
              <a:rPr lang="en-US" sz="1200" kern="1200" dirty="0">
                <a:solidFill>
                  <a:schemeClr val="tx1"/>
                </a:solidFill>
                <a:effectLst/>
                <a:latin typeface="+mn-lt"/>
                <a:ea typeface="+mn-ea"/>
                <a:cs typeface="+mn-cs"/>
              </a:rPr>
              <a:t>is a global organization of 161 countries (as of April 2015) that deals with the rules of trade among nations. Formed in 1995, the WTO evolved from the General Agreement on Tariffs and Trade (GATT), a trade agreement in effect since the end of World War II. Today, the WTO is the only </a:t>
            </a:r>
            <a:r>
              <a:rPr lang="en-US" sz="1200" i="1" kern="1200" dirty="0">
                <a:solidFill>
                  <a:schemeClr val="tx1"/>
                </a:solidFill>
                <a:effectLst/>
                <a:latin typeface="+mn-lt"/>
                <a:ea typeface="+mn-ea"/>
                <a:cs typeface="+mn-cs"/>
              </a:rPr>
              <a:t>global </a:t>
            </a:r>
            <a:r>
              <a:rPr lang="en-US" sz="1200" kern="1200" dirty="0">
                <a:solidFill>
                  <a:schemeClr val="tx1"/>
                </a:solidFill>
                <a:effectLst/>
                <a:latin typeface="+mn-lt"/>
                <a:ea typeface="+mn-ea"/>
                <a:cs typeface="+mn-cs"/>
              </a:rPr>
              <a:t>organization that deals with trade rules among nations. Its membership consists of 161 member countries and 24 observer governments (which have a specific time frame within which they must apply to become members).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goal of the WTO is to help countries conduct trade through a system of rules. Although critics have staged vocal protests against the WTO, claiming that global trade destroys jobs and the natural environment, it appears to play an important role in monitoring, promoting, and protecting global trade.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598007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Two other important and necessary global trade mechanisms include the International Monetary Fund and the World Bank Group. The </a:t>
            </a:r>
            <a:r>
              <a:rPr lang="en-US" sz="1200" b="1" kern="1200" dirty="0">
                <a:solidFill>
                  <a:schemeClr val="tx1"/>
                </a:solidFill>
                <a:effectLst/>
                <a:latin typeface="+mn-lt"/>
                <a:ea typeface="+mn-ea"/>
                <a:cs typeface="+mn-cs"/>
              </a:rPr>
              <a:t>International Monetary Fund (IMF) </a:t>
            </a:r>
            <a:r>
              <a:rPr lang="en-US" sz="1200" kern="1200" dirty="0">
                <a:solidFill>
                  <a:schemeClr val="tx1"/>
                </a:solidFill>
                <a:effectLst/>
                <a:latin typeface="+mn-lt"/>
                <a:ea typeface="+mn-ea"/>
                <a:cs typeface="+mn-cs"/>
              </a:rPr>
              <a:t>is an organization of 188 countries that promotes international monetary cooperation and provides member countries with policy advice, temporary loans, and technical assistance to establish and maintain financial stability and to strengthen economies. During the global financial turmoil of the last few years, the IMF was on the forefront of advising countries and governments in getting through the difficulties.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World Bank Group </a:t>
            </a:r>
            <a:r>
              <a:rPr lang="en-US" sz="1200" kern="1200" dirty="0">
                <a:solidFill>
                  <a:schemeClr val="tx1"/>
                </a:solidFill>
                <a:effectLst/>
                <a:latin typeface="+mn-lt"/>
                <a:ea typeface="+mn-ea"/>
                <a:cs typeface="+mn-cs"/>
              </a:rPr>
              <a:t>is a group of five closely associated institutions, all owned by its member countries, that provides vital financial and technical assistance to developing countries around the world. The goal of the World Bank Group is to promote long-term economic development and poverty reduction by providing members with technical and financial support.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30328062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BDF791E7-750C-8341-AAFB-569D9EBD860C}" type="datetime1">
              <a:rPr lang="en-US" smtClean="0"/>
              <a:pPr/>
              <a:t>10/26/2020</a:t>
            </a:fld>
            <a:endParaRPr lang="en-US" dirty="0"/>
          </a:p>
        </p:txBody>
      </p:sp>
      <p:pic>
        <p:nvPicPr>
          <p:cNvPr id="8" name="Picture 7"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9" name="TextBox 8"/>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2018 Pearson Education, Ltd.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2" name="Date Placeholder 1"/>
          <p:cNvSpPr>
            <a:spLocks noGrp="1"/>
          </p:cNvSpPr>
          <p:nvPr>
            <p:ph type="dt" sz="half" idx="10"/>
          </p:nvPr>
        </p:nvSpPr>
        <p:spPr/>
        <p:txBody>
          <a:bodyPr/>
          <a:lstStyle>
            <a:lvl1pPr>
              <a:defRPr>
                <a:solidFill>
                  <a:schemeClr val="tx1"/>
                </a:solidFill>
              </a:defRPr>
            </a:lvl1pPr>
          </a:lstStyle>
          <a:p>
            <a:fld id="{E1C2AD04-9B57-CD4E-ACCE-94DAA54D9932}" type="datetime1">
              <a:rPr lang="en-US" smtClean="0"/>
              <a:pPr/>
              <a:t>10/26/2020</a:t>
            </a:fld>
            <a:endParaRPr lang="en-US" dirty="0"/>
          </a:p>
        </p:txBody>
      </p:sp>
      <p:sp>
        <p:nvSpPr>
          <p:cNvPr id="10" name="TextBox 9"/>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2018 Pearson Education, Ltd. All Rights Reserved</a:t>
            </a:r>
          </a:p>
        </p:txBody>
      </p:sp>
      <p:pic>
        <p:nvPicPr>
          <p:cNvPr id="12" name="Picture 11"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4" name="Title 13"/>
          <p:cNvSpPr>
            <a:spLocks noGrp="1"/>
          </p:cNvSpPr>
          <p:nvPr>
            <p:ph type="title"/>
          </p:nvPr>
        </p:nvSpPr>
        <p:spPr>
          <a:xfrm>
            <a:off x="457200" y="215372"/>
            <a:ext cx="8229600" cy="621792"/>
          </a:xfrm>
        </p:spPr>
        <p:txBody>
          <a:bodyPr anchor="t" anchorCtr="0"/>
          <a:lstStyle/>
          <a:p>
            <a:r>
              <a:rPr lang="en-US" dirty="0"/>
              <a:t>Click to edit Master title style</a:t>
            </a:r>
          </a:p>
        </p:txBody>
      </p:sp>
      <p:sp>
        <p:nvSpPr>
          <p:cNvPr id="15" name="Date Placeholder 14"/>
          <p:cNvSpPr>
            <a:spLocks noGrp="1"/>
          </p:cNvSpPr>
          <p:nvPr>
            <p:ph type="dt" sz="half" idx="16"/>
          </p:nvPr>
        </p:nvSpPr>
        <p:spPr/>
        <p:txBody>
          <a:bodyPr/>
          <a:lstStyle/>
          <a:p>
            <a:fld id="{A9DF6EFB-3F44-496C-A842-1E0B3D3B975A}" type="datetimeFigureOut">
              <a:rPr lang="en-US" smtClean="0"/>
              <a:pPr/>
              <a:t>10/26/2020</a:t>
            </a:fld>
            <a:endParaRPr lang="en-US" dirty="0"/>
          </a:p>
        </p:txBody>
      </p:sp>
      <p:sp>
        <p:nvSpPr>
          <p:cNvPr id="18" name="Footer Placeholder 17"/>
          <p:cNvSpPr>
            <a:spLocks noGrp="1"/>
          </p:cNvSpPr>
          <p:nvPr>
            <p:ph type="ftr" sz="quarter" idx="18"/>
          </p:nvPr>
        </p:nvSpPr>
        <p:spPr/>
        <p:txBody>
          <a:bodyPr/>
          <a:lstStyle/>
          <a:p>
            <a:endParaRPr lang="en-US" dirty="0"/>
          </a:p>
        </p:txBody>
      </p:sp>
      <p:pic>
        <p:nvPicPr>
          <p:cNvPr id="11" name="Picture 10"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13" name="TextBox 12"/>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2018 Pearson Education, Ltd. All Rights Reserved</a:t>
            </a:r>
          </a:p>
        </p:txBody>
      </p:sp>
    </p:spTree>
    <p:extLst>
      <p:ext uri="{BB962C8B-B14F-4D97-AF65-F5344CB8AC3E}">
        <p14:creationId xmlns:p14="http://schemas.microsoft.com/office/powerpoint/2010/main" val="3307753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a:xfrm>
            <a:off x="6335713" y="137160"/>
            <a:ext cx="2133600" cy="182880"/>
          </a:xfrm>
        </p:spPr>
        <p:txBody>
          <a:bodyPr/>
          <a:lstStyle>
            <a:lvl1pPr>
              <a:defRPr>
                <a:solidFill>
                  <a:schemeClr val="tx1"/>
                </a:solidFill>
              </a:defRPr>
            </a:lvl1pPr>
          </a:lstStyle>
          <a:p>
            <a:endParaRPr lang="en-US" dirty="0"/>
          </a:p>
        </p:txBody>
      </p:sp>
      <p:pic>
        <p:nvPicPr>
          <p:cNvPr id="12" name="Picture 11"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13" name="TextBox 12"/>
          <p:cNvSpPr txBox="1"/>
          <p:nvPr userDrawn="1"/>
        </p:nvSpPr>
        <p:spPr>
          <a:xfrm>
            <a:off x="1600200" y="6382512"/>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kern="1200" dirty="0">
                <a:solidFill>
                  <a:schemeClr val="tx1"/>
                </a:solidFill>
                <a:latin typeface="Verdana" pitchFamily="34" charset="0"/>
                <a:ea typeface="Verdana" pitchFamily="34" charset="0"/>
                <a:cs typeface="Verdana" pitchFamily="34" charset="0"/>
              </a:rPr>
              <a:t>Copyright © 2021, 2018, 2016 Pearson Education, Inc. All Rights Reserved</a:t>
            </a:r>
          </a:p>
        </p:txBody>
      </p:sp>
      <p:sp>
        <p:nvSpPr>
          <p:cNvPr id="4" name="Picture Placeholder 3"/>
          <p:cNvSpPr>
            <a:spLocks noGrp="1"/>
          </p:cNvSpPr>
          <p:nvPr>
            <p:ph type="pic" sz="quarter" idx="14"/>
          </p:nvPr>
        </p:nvSpPr>
        <p:spPr>
          <a:xfrm>
            <a:off x="609600" y="1905000"/>
            <a:ext cx="8077200" cy="1447800"/>
          </a:xfrm>
        </p:spPr>
        <p:txBody>
          <a:bodyPr/>
          <a:lstStyle/>
          <a:p>
            <a:endParaRPr lang="en-IN"/>
          </a:p>
        </p:txBody>
      </p:sp>
      <p:sp>
        <p:nvSpPr>
          <p:cNvPr id="6" name="Content Placeholder 5"/>
          <p:cNvSpPr>
            <a:spLocks noGrp="1"/>
          </p:cNvSpPr>
          <p:nvPr>
            <p:ph sz="quarter" idx="15"/>
          </p:nvPr>
        </p:nvSpPr>
        <p:spPr>
          <a:xfrm>
            <a:off x="609600" y="3962400"/>
            <a:ext cx="8077200" cy="1752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44445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r>
              <a:rPr lang="en-US" dirty="0"/>
              <a:t>Copyright © 2018 Pearson Education, Inc.</a:t>
            </a:r>
          </a:p>
        </p:txBody>
      </p:sp>
      <p:sp>
        <p:nvSpPr>
          <p:cNvPr id="4" name="Date Placeholder 3"/>
          <p:cNvSpPr>
            <a:spLocks noGrp="1"/>
          </p:cNvSpPr>
          <p:nvPr>
            <p:ph type="dt" sz="half" idx="11"/>
          </p:nvPr>
        </p:nvSpPr>
        <p:spPr/>
        <p:txBody>
          <a:bodyPr/>
          <a:lstStyle/>
          <a:p>
            <a:fld id="{42FB9264-E59D-4043-9483-B863A08BF7FA}" type="datetime1">
              <a:rPr lang="en-US" smtClean="0"/>
              <a:pPr/>
              <a:t>10/26/2020</a:t>
            </a:fld>
            <a:endParaRPr lang="en-US" dirty="0"/>
          </a:p>
        </p:txBody>
      </p:sp>
      <p:pic>
        <p:nvPicPr>
          <p:cNvPr id="12" name="Picture 11"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13" name="TextBox 12"/>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2018 Pearson Education, Ltd. All Rights Reserved</a:t>
            </a: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1"/>
          </p:nvPr>
        </p:nvSpPr>
        <p:spPr/>
        <p:txBody>
          <a:bodyPr/>
          <a:lstStyle/>
          <a:p>
            <a:fld id="{2C3A0B96-8BDC-3940-87A4-7335ADF41F82}" type="datetime1">
              <a:rPr lang="en-US" smtClean="0"/>
              <a:pPr/>
              <a:t>10/26/2020</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9" name="Date Placeholder 3"/>
          <p:cNvSpPr>
            <a:spLocks noGrp="1"/>
          </p:cNvSpPr>
          <p:nvPr>
            <p:ph type="dt" sz="half" idx="10"/>
          </p:nvPr>
        </p:nvSpPr>
        <p:spPr>
          <a:xfrm>
            <a:off x="6335713" y="113072"/>
            <a:ext cx="2133600" cy="182880"/>
          </a:xfrm>
        </p:spPr>
        <p:txBody>
          <a:bodyPr/>
          <a:lstStyle/>
          <a:p>
            <a:fld id="{69344A15-F0EB-274C-BCBE-62AA675174CC}" type="datetime1">
              <a:rPr lang="en-US" smtClean="0"/>
              <a:pPr/>
              <a:t>10/26/2020</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309878BC-7C7D-8B4D-8C72-5012D25A75FF}" type="datetime1">
              <a:rPr lang="en-US" smtClean="0"/>
              <a:pPr/>
              <a:t>10/26/2020</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a:xfrm>
            <a:off x="6335713" y="137160"/>
            <a:ext cx="2133600" cy="182880"/>
          </a:xfrm>
        </p:spPr>
        <p:txBody>
          <a:bodyPr/>
          <a:lstStyle>
            <a:lvl1pPr>
              <a:defRPr>
                <a:solidFill>
                  <a:schemeClr val="tx1"/>
                </a:solidFill>
              </a:defRPr>
            </a:lvl1pPr>
          </a:lstStyle>
          <a:p>
            <a:endParaRPr lang="en-US" dirty="0"/>
          </a:p>
        </p:txBody>
      </p:sp>
      <p:pic>
        <p:nvPicPr>
          <p:cNvPr id="12" name="Picture 11"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13" name="TextBox 12"/>
          <p:cNvSpPr txBox="1"/>
          <p:nvPr userDrawn="1"/>
        </p:nvSpPr>
        <p:spPr>
          <a:xfrm>
            <a:off x="1600200" y="6382512"/>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kern="1200" dirty="0">
                <a:solidFill>
                  <a:schemeClr val="tx1"/>
                </a:solidFill>
                <a:latin typeface="Verdana" pitchFamily="34" charset="0"/>
                <a:ea typeface="Verdana" pitchFamily="34" charset="0"/>
                <a:cs typeface="Verdana" pitchFamily="34" charset="0"/>
              </a:rPr>
              <a:t>Copyright © 2018 Pearson Education, Ltd.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F71CB5E4-2482-7B44-B2CD-545334C269B9}" type="datetime1">
              <a:rPr lang="en-US" smtClean="0"/>
              <a:pPr/>
              <a:t>10/26/2020</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2233C098-7E69-2F4E-8219-6B630AF7AB62}" type="datetime1">
              <a:rPr lang="en-US" smtClean="0"/>
              <a:pPr/>
              <a:t>10/26/2020</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3" name="Date Placeholder 2"/>
          <p:cNvSpPr>
            <a:spLocks noGrp="1"/>
          </p:cNvSpPr>
          <p:nvPr>
            <p:ph type="dt" sz="half" idx="10"/>
          </p:nvPr>
        </p:nvSpPr>
        <p:spPr/>
        <p:txBody>
          <a:bodyPr/>
          <a:lstStyle/>
          <a:p>
            <a:fld id="{FAA56894-5F48-BC43-8C04-BBB42A2EF5DA}" type="datetime1">
              <a:rPr lang="en-US" smtClean="0"/>
              <a:pPr/>
              <a:t>10/26/2020</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r>
              <a:rPr lang="en-US" dirty="0"/>
              <a:t>Copyright © 2018 Pearson Education, Inc.</a:t>
            </a:r>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D4DCA001-C90D-F048-B3C0-108AEB1AC539}" type="datetime1">
              <a:rPr lang="en-US" smtClean="0"/>
              <a:pPr/>
              <a:t>10/26/2020</a:t>
            </a:fld>
            <a:endParaRPr lang="en-US" dirty="0"/>
          </a:p>
        </p:txBody>
      </p:sp>
      <p:pic>
        <p:nvPicPr>
          <p:cNvPr id="7" name="Picture 6" descr="Pearson Logo"/>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8" name="TextBox 7"/>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2018 Pearson Education, Ltd.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1" r:id="rId11"/>
    <p:sldLayoutId id="2147483662" r:id="rId12"/>
  </p:sldLayoutIdLst>
  <p:hf hdr="0" ftr="0" dt="0"/>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hyperlink" Target="https://ec.europa.eu/info/business-economy-euro/euro-area/euro/eu-countries-and-euro/cyprus-and-euro_pt" TargetMode="External"/><Relationship Id="rId13" Type="http://schemas.openxmlformats.org/officeDocument/2006/relationships/hyperlink" Target="https://ec.europa.eu/info/business-economy-euro/euro-area/euro/eu-countries-and-euro/poland-and-euro_pt" TargetMode="External"/><Relationship Id="rId18" Type="http://schemas.openxmlformats.org/officeDocument/2006/relationships/hyperlink" Target="https://ec.europa.eu/info/business-economy-euro/euro-area/euro/eu-countries-and-euro/greece-and-euro_pt" TargetMode="External"/><Relationship Id="rId26" Type="http://schemas.openxmlformats.org/officeDocument/2006/relationships/hyperlink" Target="https://ec.europa.eu/info/business-economy-euro/euro-area/euro/eu-countries-and-euro/portugal-and-euro_pt" TargetMode="External"/><Relationship Id="rId3" Type="http://schemas.openxmlformats.org/officeDocument/2006/relationships/hyperlink" Target="https://ec.europa.eu/info/business-economy-euro/euro-area/euro/eu-countries-and-euro/austria-and-euro_pt" TargetMode="External"/><Relationship Id="rId21" Type="http://schemas.openxmlformats.org/officeDocument/2006/relationships/hyperlink" Target="https://ec.europa.eu/info/business-economy-euro/euro-area/euro/eu-countries-and-euro/latvia-and-euro_pt" TargetMode="External"/><Relationship Id="rId7" Type="http://schemas.openxmlformats.org/officeDocument/2006/relationships/hyperlink" Target="https://ec.europa.eu/info/business-economy-euro/euro-area/euro/eu-countries-and-euro/croatia-and-euro_pt" TargetMode="External"/><Relationship Id="rId12" Type="http://schemas.openxmlformats.org/officeDocument/2006/relationships/hyperlink" Target="https://ec.europa.eu/info/business-economy-euro/euro-area/euro/eu-countries-and-euro/finland-and-euro_pt" TargetMode="External"/><Relationship Id="rId17" Type="http://schemas.openxmlformats.org/officeDocument/2006/relationships/hyperlink" Target="https://ec.europa.eu/info/business-economy-euro/euro-area/euro/eu-countries-and-euro/sweden-and-euro_pt" TargetMode="External"/><Relationship Id="rId25" Type="http://schemas.openxmlformats.org/officeDocument/2006/relationships/hyperlink" Target="https://ec.europa.eu/info/business-economy-euro/euro-area/euro/eu-countries-and-euro/netherlands-and-euro_pt" TargetMode="External"/><Relationship Id="rId2" Type="http://schemas.openxmlformats.org/officeDocument/2006/relationships/notesSlide" Target="../notesSlides/notesSlide13.xml"/><Relationship Id="rId16" Type="http://schemas.openxmlformats.org/officeDocument/2006/relationships/hyperlink" Target="https://ec.europa.eu/info/business-economy-euro/euro-area/euro/eu-countries-and-euro/germany-and-euro_pt" TargetMode="External"/><Relationship Id="rId20" Type="http://schemas.openxmlformats.org/officeDocument/2006/relationships/hyperlink" Target="https://ec.europa.eu/info/business-economy-euro/euro-area/euro/eu-countries-and-euro/italy-and-euro_pt" TargetMode="External"/><Relationship Id="rId29" Type="http://schemas.openxmlformats.org/officeDocument/2006/relationships/hyperlink" Target="https://ec.europa.eu/info/business-economy-euro/euro-area/euro/eu-countries-and-euro/spain-and-euro_pt" TargetMode="External"/><Relationship Id="rId1" Type="http://schemas.openxmlformats.org/officeDocument/2006/relationships/slideLayout" Target="../slideLayouts/slideLayout4.xml"/><Relationship Id="rId6" Type="http://schemas.openxmlformats.org/officeDocument/2006/relationships/hyperlink" Target="https://ec.europa.eu/info/business-economy-euro/euro-area/euro/eu-countries-and-euro/belgium-and-euro_pt" TargetMode="External"/><Relationship Id="rId11" Type="http://schemas.openxmlformats.org/officeDocument/2006/relationships/hyperlink" Target="https://ec.europa.eu/info/business-economy-euro/euro-area/euro/eu-countries-and-euro/hungary-and-euro_pt" TargetMode="External"/><Relationship Id="rId24" Type="http://schemas.openxmlformats.org/officeDocument/2006/relationships/hyperlink" Target="https://ec.europa.eu/info/business-economy-euro/euro-area/euro/eu-countries-and-euro/malta-and-euro_pt" TargetMode="External"/><Relationship Id="rId5" Type="http://schemas.openxmlformats.org/officeDocument/2006/relationships/hyperlink" Target="https://ec.europa.eu/info/business-economy-euro/euro-area/euro/eu-countries-and-euro/denmark-and-euro_pt" TargetMode="External"/><Relationship Id="rId15" Type="http://schemas.openxmlformats.org/officeDocument/2006/relationships/hyperlink" Target="https://ec.europa.eu/info/business-economy-euro/euro-area/euro/eu-countries-and-euro/romania-and-euro_pt" TargetMode="External"/><Relationship Id="rId23" Type="http://schemas.openxmlformats.org/officeDocument/2006/relationships/hyperlink" Target="https://ec.europa.eu/info/business-economy-euro/euro-area/euro/eu-countries-and-euro/luxembourg-and-euro_pt" TargetMode="External"/><Relationship Id="rId28" Type="http://schemas.openxmlformats.org/officeDocument/2006/relationships/hyperlink" Target="https://ec.europa.eu/info/business-economy-euro/euro-area/euro/eu-countries-and-euro/slovenia-and-euro_pt" TargetMode="External"/><Relationship Id="rId10" Type="http://schemas.openxmlformats.org/officeDocument/2006/relationships/hyperlink" Target="https://ec.europa.eu/info/business-economy-euro/euro-area/euro/eu-countries-and-euro/estonia-and-euro_pt" TargetMode="External"/><Relationship Id="rId19" Type="http://schemas.openxmlformats.org/officeDocument/2006/relationships/hyperlink" Target="https://ec.europa.eu/info/business-economy-euro/euro-area/euro/eu-countries-and-euro/ireland-and-euro_pt" TargetMode="External"/><Relationship Id="rId4" Type="http://schemas.openxmlformats.org/officeDocument/2006/relationships/hyperlink" Target="https://ec.europa.eu/info/business-economy-euro/euro-area/euro/eu-countries-and-euro/bulgaria-and-euro_pt" TargetMode="External"/><Relationship Id="rId9" Type="http://schemas.openxmlformats.org/officeDocument/2006/relationships/hyperlink" Target="https://ec.europa.eu/info/business-economy-euro/euro-area/euro/eu-countries-and-euro/czechia-and-euro_pt" TargetMode="External"/><Relationship Id="rId14" Type="http://schemas.openxmlformats.org/officeDocument/2006/relationships/hyperlink" Target="https://ec.europa.eu/info/business-economy-euro/euro-area/euro/eu-countries-and-euro/france-and-euro_pt" TargetMode="External"/><Relationship Id="rId22" Type="http://schemas.openxmlformats.org/officeDocument/2006/relationships/hyperlink" Target="https://ec.europa.eu/info/business-economy-euro/euro-area/euro/eu-countries-and-euro/lithuania-and-euro_pt" TargetMode="External"/><Relationship Id="rId27" Type="http://schemas.openxmlformats.org/officeDocument/2006/relationships/hyperlink" Target="https://ec.europa.eu/info/business-economy-euro/euro-area/euro/eu-countries-and-euro/slovakia-and-euro_pt"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s://www.khanacademy.org/economics-finance-domain/ap-macroeconomics/basic-economics-concepts-macro/scarcity-and-growth/v/opportunity-cost-and-comparative-advantage-macroeconomics-khan-academy"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eco.sapo.pt/2018/02/25/banco-estrangeiros-estao-a-passar-a-sucursal-mas-porque/"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Management</a:t>
            </a:r>
          </a:p>
        </p:txBody>
      </p:sp>
      <p:sp>
        <p:nvSpPr>
          <p:cNvPr id="2" name="Text Placeholder 1"/>
          <p:cNvSpPr>
            <a:spLocks noGrp="1"/>
          </p:cNvSpPr>
          <p:nvPr>
            <p:ph type="body" sz="quarter" idx="13"/>
          </p:nvPr>
        </p:nvSpPr>
        <p:spPr/>
        <p:txBody>
          <a:bodyPr/>
          <a:lstStyle/>
          <a:p>
            <a:r>
              <a:rPr lang="en-US" dirty="0"/>
              <a:t>15</a:t>
            </a:r>
            <a:r>
              <a:rPr lang="en-US" baseline="30000" dirty="0"/>
              <a:t>th</a:t>
            </a:r>
            <a:r>
              <a:rPr lang="en-US" dirty="0"/>
              <a:t>  Edition, Global Edition</a:t>
            </a:r>
          </a:p>
        </p:txBody>
      </p:sp>
      <p:sp>
        <p:nvSpPr>
          <p:cNvPr id="3" name="Text Placeholder 2"/>
          <p:cNvSpPr>
            <a:spLocks noGrp="1"/>
          </p:cNvSpPr>
          <p:nvPr>
            <p:ph type="body" sz="quarter" idx="14"/>
          </p:nvPr>
        </p:nvSpPr>
        <p:spPr/>
        <p:txBody>
          <a:bodyPr/>
          <a:lstStyle/>
          <a:p>
            <a:r>
              <a:rPr lang="en-US" dirty="0" err="1"/>
              <a:t>Capítulo</a:t>
            </a:r>
            <a:r>
              <a:rPr lang="en-US"/>
              <a:t> 4</a:t>
            </a:r>
            <a:endParaRPr lang="en-US" dirty="0"/>
          </a:p>
        </p:txBody>
      </p:sp>
      <p:sp>
        <p:nvSpPr>
          <p:cNvPr id="4" name="Text Placeholder 3"/>
          <p:cNvSpPr>
            <a:spLocks noGrp="1"/>
          </p:cNvSpPr>
          <p:nvPr>
            <p:ph type="body" sz="quarter" idx="15"/>
          </p:nvPr>
        </p:nvSpPr>
        <p:spPr>
          <a:xfrm>
            <a:off x="5029200" y="3200400"/>
            <a:ext cx="3738704" cy="2925763"/>
          </a:xfrm>
        </p:spPr>
        <p:txBody>
          <a:bodyPr/>
          <a:lstStyle/>
          <a:p>
            <a:r>
              <a:rPr lang="en-US" dirty="0"/>
              <a:t>A </a:t>
            </a:r>
            <a:r>
              <a:rPr lang="en-US" dirty="0" err="1"/>
              <a:t>Gestão</a:t>
            </a:r>
            <a:r>
              <a:rPr lang="en-US" dirty="0"/>
              <a:t> no </a:t>
            </a:r>
            <a:r>
              <a:rPr lang="en-US" dirty="0" err="1"/>
              <a:t>Ambiente</a:t>
            </a:r>
            <a:r>
              <a:rPr lang="en-US" dirty="0"/>
              <a:t> Global</a:t>
            </a:r>
          </a:p>
        </p:txBody>
      </p:sp>
      <p:sp>
        <p:nvSpPr>
          <p:cNvPr id="6" name="Text Placeholder 5"/>
          <p:cNvSpPr>
            <a:spLocks noGrp="1"/>
          </p:cNvSpPr>
          <p:nvPr>
            <p:ph type="body" sz="quarter" idx="4294967295"/>
          </p:nvPr>
        </p:nvSpPr>
        <p:spPr>
          <a:xfrm>
            <a:off x="2889504" y="6428232"/>
            <a:ext cx="5870448" cy="274320"/>
          </a:xfrm>
          <a:solidFill>
            <a:schemeClr val="bg1"/>
          </a:solidFill>
        </p:spPr>
        <p:txBody>
          <a:bodyPr/>
          <a:lstStyle/>
          <a:p>
            <a:pPr marL="0" indent="0">
              <a:buNone/>
              <a:defRPr/>
            </a:pPr>
            <a:r>
              <a:rPr lang="en-US" altLang="en-US" sz="1200" dirty="0">
                <a:latin typeface="Verdana" pitchFamily="34" charset="0"/>
                <a:ea typeface="Verdana" pitchFamily="34" charset="0"/>
                <a:cs typeface="Verdana" pitchFamily="34" charset="0"/>
              </a:rPr>
              <a:t>Copyright © 2018 Pearson Education, Ltd. All Rights Reserved</a:t>
            </a:r>
          </a:p>
        </p:txBody>
      </p:sp>
      <p:pic>
        <p:nvPicPr>
          <p:cNvPr id="7" name="Picture 6">
            <a:extLst>
              <a:ext uri="{FF2B5EF4-FFF2-40B4-BE49-F238E27FC236}">
                <a16:creationId xmlns:a16="http://schemas.microsoft.com/office/drawing/2014/main" id="{89A411E1-BA3A-4F69-AFDC-ED217262BBB5}"/>
              </a:ext>
            </a:extLst>
          </p:cNvPr>
          <p:cNvPicPr>
            <a:picLocks noChangeAspect="1"/>
          </p:cNvPicPr>
          <p:nvPr/>
        </p:nvPicPr>
        <p:blipFill>
          <a:blip r:embed="rId3"/>
          <a:stretch>
            <a:fillRect/>
          </a:stretch>
        </p:blipFill>
        <p:spPr>
          <a:xfrm>
            <a:off x="685800" y="1295400"/>
            <a:ext cx="3738704" cy="4814997"/>
          </a:xfrm>
          <a:prstGeom prst="rect">
            <a:avLst/>
          </a:prstGeom>
        </p:spPr>
      </p:pic>
    </p:spTree>
    <p:extLst>
      <p:ext uri="{BB962C8B-B14F-4D97-AF65-F5344CB8AC3E}">
        <p14:creationId xmlns:p14="http://schemas.microsoft.com/office/powerpoint/2010/main" val="1837335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9208"/>
            <a:ext cx="8686800" cy="1097280"/>
          </a:xfrm>
        </p:spPr>
        <p:txBody>
          <a:bodyPr anchor="ctr"/>
          <a:lstStyle/>
          <a:p>
            <a:pPr algn="ctr"/>
            <a:r>
              <a:rPr lang="en-US" sz="3200" dirty="0"/>
              <a:t>Fundo </a:t>
            </a:r>
            <a:r>
              <a:rPr lang="en-US" sz="3200" dirty="0" err="1"/>
              <a:t>Monetário</a:t>
            </a:r>
            <a:r>
              <a:rPr lang="en-US" sz="3200" dirty="0"/>
              <a:t> </a:t>
            </a:r>
            <a:r>
              <a:rPr lang="en-US" sz="3200" dirty="0" err="1"/>
              <a:t>Internacional</a:t>
            </a:r>
            <a:r>
              <a:rPr lang="en-US" sz="3200" dirty="0"/>
              <a:t> e Banco Mundial</a:t>
            </a:r>
          </a:p>
        </p:txBody>
      </p:sp>
      <p:sp>
        <p:nvSpPr>
          <p:cNvPr id="3" name="Content Placeholder 2"/>
          <p:cNvSpPr>
            <a:spLocks noGrp="1"/>
          </p:cNvSpPr>
          <p:nvPr>
            <p:ph idx="1"/>
          </p:nvPr>
        </p:nvSpPr>
        <p:spPr>
          <a:xfrm>
            <a:off x="457200" y="1461052"/>
            <a:ext cx="8229600" cy="2895600"/>
          </a:xfrm>
        </p:spPr>
        <p:txBody>
          <a:bodyPr/>
          <a:lstStyle/>
          <a:p>
            <a:pPr algn="just">
              <a:spcAft>
                <a:spcPts val="1200"/>
              </a:spcAft>
              <a:buFont typeface="Arial"/>
              <a:buChar char="•"/>
            </a:pPr>
            <a:r>
              <a:rPr lang="en-US" sz="2400" b="1" dirty="0">
                <a:latin typeface="Arial" pitchFamily="34" charset="0"/>
                <a:cs typeface="Arial" pitchFamily="34" charset="0"/>
              </a:rPr>
              <a:t>Fundo </a:t>
            </a:r>
            <a:r>
              <a:rPr lang="en-US" sz="2400" b="1" dirty="0" err="1">
                <a:latin typeface="Arial" pitchFamily="34" charset="0"/>
                <a:cs typeface="Arial" pitchFamily="34" charset="0"/>
              </a:rPr>
              <a:t>Monetário</a:t>
            </a:r>
            <a:r>
              <a:rPr lang="en-US" sz="2400" b="1" dirty="0">
                <a:latin typeface="Arial" pitchFamily="34" charset="0"/>
                <a:cs typeface="Arial" pitchFamily="34" charset="0"/>
              </a:rPr>
              <a:t> </a:t>
            </a:r>
            <a:r>
              <a:rPr lang="en-US" sz="2400" b="1" dirty="0" err="1">
                <a:latin typeface="Arial" pitchFamily="34" charset="0"/>
                <a:cs typeface="Arial" pitchFamily="34" charset="0"/>
              </a:rPr>
              <a:t>Internacional</a:t>
            </a:r>
            <a:r>
              <a:rPr lang="en-US" sz="2400" b="1" dirty="0">
                <a:latin typeface="Arial" pitchFamily="34" charset="0"/>
                <a:cs typeface="Arial" pitchFamily="34" charset="0"/>
              </a:rPr>
              <a:t> (FMI)</a:t>
            </a:r>
            <a:r>
              <a:rPr lang="en-US" sz="2400" dirty="0">
                <a:latin typeface="Arial" pitchFamily="34" charset="0"/>
                <a:cs typeface="Arial" pitchFamily="34" charset="0"/>
              </a:rPr>
              <a:t>:</a:t>
            </a:r>
            <a:r>
              <a:rPr lang="en-US" sz="2400" b="1" dirty="0">
                <a:latin typeface="Arial" pitchFamily="34" charset="0"/>
                <a:cs typeface="Arial" pitchFamily="34" charset="0"/>
              </a:rPr>
              <a:t> </a:t>
            </a:r>
            <a:r>
              <a:rPr lang="pt-BR" sz="2400" dirty="0"/>
              <a:t>Uma organização de 188 países que promove a cooperação monetária internacional e fornece consultoria, empréstimos e assistência técnica.</a:t>
            </a:r>
          </a:p>
          <a:p>
            <a:pPr algn="just">
              <a:spcAft>
                <a:spcPts val="1200"/>
              </a:spcAft>
              <a:buFont typeface="Arial"/>
              <a:buChar char="•"/>
            </a:pPr>
            <a:r>
              <a:rPr lang="en-US" sz="2400" b="1" dirty="0"/>
              <a:t>Banco Mundial</a:t>
            </a:r>
            <a:r>
              <a:rPr lang="en-US" sz="2400" dirty="0">
                <a:latin typeface="Arial" pitchFamily="34" charset="0"/>
                <a:cs typeface="Arial" pitchFamily="34" charset="0"/>
              </a:rPr>
              <a:t>: </a:t>
            </a:r>
            <a:r>
              <a:rPr lang="pt-BR" sz="2400" dirty="0">
                <a:latin typeface="Arial" pitchFamily="34" charset="0"/>
                <a:cs typeface="Arial" pitchFamily="34" charset="0"/>
              </a:rPr>
              <a:t>U</a:t>
            </a:r>
            <a:r>
              <a:rPr lang="pt-BR" sz="2400" dirty="0"/>
              <a:t>m grupo de instituições intimamente associadas que fornecem assistência técnica e financeira aos países em desenvolvimento</a:t>
            </a:r>
            <a:r>
              <a:rPr lang="en-US" sz="2400" dirty="0"/>
              <a: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623519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452" y="125896"/>
            <a:ext cx="8229600" cy="1097280"/>
          </a:xfrm>
        </p:spPr>
        <p:txBody>
          <a:bodyPr/>
          <a:lstStyle/>
          <a:p>
            <a:r>
              <a:rPr lang="en-US" dirty="0"/>
              <a:t>G</a:t>
            </a:r>
            <a:r>
              <a:rPr lang="en-US" spc="-400" dirty="0"/>
              <a:t> A T </a:t>
            </a:r>
            <a:r>
              <a:rPr lang="en-US" dirty="0" err="1"/>
              <a:t>T</a:t>
            </a:r>
            <a:r>
              <a:rPr lang="en-US" dirty="0"/>
              <a:t> and Organization for Economic Cooperation and Development</a:t>
            </a:r>
          </a:p>
        </p:txBody>
      </p:sp>
      <p:sp>
        <p:nvSpPr>
          <p:cNvPr id="3" name="Content Placeholder 2"/>
          <p:cNvSpPr>
            <a:spLocks noGrp="1"/>
          </p:cNvSpPr>
          <p:nvPr>
            <p:ph idx="1"/>
          </p:nvPr>
        </p:nvSpPr>
        <p:spPr>
          <a:xfrm>
            <a:off x="457200" y="1461052"/>
            <a:ext cx="8229600" cy="2590800"/>
          </a:xfrm>
        </p:spPr>
        <p:txBody>
          <a:bodyPr/>
          <a:lstStyle/>
          <a:p>
            <a:pPr algn="just">
              <a:buFont typeface="Arial"/>
              <a:buChar char="•"/>
            </a:pPr>
            <a:r>
              <a:rPr lang="en-US" sz="2400" b="1" dirty="0">
                <a:latin typeface="Arial" pitchFamily="34" charset="0"/>
                <a:cs typeface="Arial" pitchFamily="34" charset="0"/>
              </a:rPr>
              <a:t>GATT</a:t>
            </a:r>
            <a:r>
              <a:rPr lang="en-US" sz="2400" dirty="0">
                <a:latin typeface="Arial" pitchFamily="34" charset="0"/>
                <a:cs typeface="Arial" pitchFamily="34" charset="0"/>
              </a:rPr>
              <a:t>: a 1948 agreement between countries to reduce or eliminate trade barriers</a:t>
            </a:r>
          </a:p>
          <a:p>
            <a:pPr algn="just">
              <a:buFont typeface="Arial"/>
              <a:buChar char="•"/>
            </a:pPr>
            <a:r>
              <a:rPr lang="en-US" sz="2400" b="1" dirty="0"/>
              <a:t>Organization for Economic Cooperation and Development (OECD)</a:t>
            </a:r>
            <a:r>
              <a:rPr lang="en-US" sz="2400" dirty="0"/>
              <a:t>: </a:t>
            </a:r>
            <a:r>
              <a:rPr lang="pt-BR" sz="2400" dirty="0"/>
              <a:t>uma organização económica internacional que ajuda 34 países membros a alcançar o crescimento económico sustentável e o pleno emprego.</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570418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788B7-6A1A-4EE8-BAB4-C342530A85DB}"/>
              </a:ext>
            </a:extLst>
          </p:cNvPr>
          <p:cNvSpPr>
            <a:spLocks noGrp="1"/>
          </p:cNvSpPr>
          <p:nvPr>
            <p:ph type="title"/>
          </p:nvPr>
        </p:nvSpPr>
        <p:spPr>
          <a:xfrm>
            <a:off x="470452" y="152400"/>
            <a:ext cx="8229600" cy="550652"/>
          </a:xfrm>
        </p:spPr>
        <p:txBody>
          <a:bodyPr/>
          <a:lstStyle/>
          <a:p>
            <a:r>
              <a:rPr lang="en-US" dirty="0" err="1"/>
              <a:t>Fórum</a:t>
            </a:r>
            <a:r>
              <a:rPr lang="en-US" dirty="0"/>
              <a:t> </a:t>
            </a:r>
            <a:r>
              <a:rPr lang="en-US" dirty="0" err="1"/>
              <a:t>Económico</a:t>
            </a:r>
            <a:r>
              <a:rPr lang="en-US" dirty="0"/>
              <a:t> Mundial</a:t>
            </a:r>
          </a:p>
        </p:txBody>
      </p:sp>
      <p:sp>
        <p:nvSpPr>
          <p:cNvPr id="3" name="Content Placeholder 2">
            <a:extLst>
              <a:ext uri="{FF2B5EF4-FFF2-40B4-BE49-F238E27FC236}">
                <a16:creationId xmlns:a16="http://schemas.microsoft.com/office/drawing/2014/main" id="{4FF24368-78C4-4638-BC05-F2E4D9600B24}"/>
              </a:ext>
            </a:extLst>
          </p:cNvPr>
          <p:cNvSpPr>
            <a:spLocks noGrp="1"/>
          </p:cNvSpPr>
          <p:nvPr>
            <p:ph idx="1"/>
          </p:nvPr>
        </p:nvSpPr>
        <p:spPr>
          <a:xfrm>
            <a:off x="457200" y="1000541"/>
            <a:ext cx="8229600" cy="3723860"/>
          </a:xfrm>
        </p:spPr>
        <p:txBody>
          <a:bodyPr/>
          <a:lstStyle/>
          <a:p>
            <a:pPr algn="just"/>
            <a:r>
              <a:rPr lang="en-US" sz="2400" b="1" dirty="0" err="1"/>
              <a:t>Fórum</a:t>
            </a:r>
            <a:r>
              <a:rPr lang="en-US" sz="2400" b="1" dirty="0"/>
              <a:t> </a:t>
            </a:r>
            <a:r>
              <a:rPr lang="en-US" sz="2400" b="1" dirty="0" err="1"/>
              <a:t>Económico</a:t>
            </a:r>
            <a:r>
              <a:rPr lang="en-US" sz="2400" b="1" dirty="0"/>
              <a:t> Mundial </a:t>
            </a:r>
            <a:r>
              <a:rPr lang="en-US" sz="2400" dirty="0"/>
              <a:t>(1974): </a:t>
            </a:r>
            <a:r>
              <a:rPr lang="pt-BR" sz="2400" dirty="0"/>
              <a:t>é uma fundação suíça, sem fins lucrativos, que reúne líderes mundiais todos os anos para discutir assuntos de interesse comum.</a:t>
            </a:r>
            <a:endParaRPr lang="en-US" sz="2400" dirty="0"/>
          </a:p>
        </p:txBody>
      </p:sp>
    </p:spTree>
    <p:extLst>
      <p:ext uri="{BB962C8B-B14F-4D97-AF65-F5344CB8AC3E}">
        <p14:creationId xmlns:p14="http://schemas.microsoft.com/office/powerpoint/2010/main" val="640220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50652"/>
          </a:xfrm>
        </p:spPr>
        <p:txBody>
          <a:bodyPr/>
          <a:lstStyle/>
          <a:p>
            <a:r>
              <a:rPr lang="en-US" dirty="0" err="1"/>
              <a:t>Alianças</a:t>
            </a:r>
            <a:r>
              <a:rPr lang="en-US" dirty="0"/>
              <a:t> de </a:t>
            </a:r>
            <a:r>
              <a:rPr lang="en-US" dirty="0" err="1"/>
              <a:t>Comércio</a:t>
            </a:r>
            <a:r>
              <a:rPr lang="en-US" dirty="0"/>
              <a:t> Regional</a:t>
            </a:r>
          </a:p>
        </p:txBody>
      </p:sp>
      <p:sp>
        <p:nvSpPr>
          <p:cNvPr id="3" name="Content Placeholder 2"/>
          <p:cNvSpPr>
            <a:spLocks noGrp="1"/>
          </p:cNvSpPr>
          <p:nvPr>
            <p:ph idx="1"/>
          </p:nvPr>
        </p:nvSpPr>
        <p:spPr>
          <a:xfrm>
            <a:off x="457200" y="1219200"/>
            <a:ext cx="8229600" cy="2743200"/>
          </a:xfrm>
        </p:spPr>
        <p:txBody>
          <a:bodyPr/>
          <a:lstStyle/>
          <a:p>
            <a:pPr>
              <a:spcBef>
                <a:spcPts val="600"/>
              </a:spcBef>
              <a:spcAft>
                <a:spcPts val="600"/>
              </a:spcAft>
            </a:pPr>
            <a:r>
              <a:rPr lang="pt-PT" sz="2400" dirty="0"/>
              <a:t>A competição e a economia globais são moldadas por acordos comerciais regionais, incluindo:</a:t>
            </a:r>
          </a:p>
          <a:p>
            <a:pPr lvl="1">
              <a:spcAft>
                <a:spcPts val="600"/>
              </a:spcAft>
            </a:pPr>
            <a:r>
              <a:rPr lang="pt-PT" sz="2400" dirty="0" err="1"/>
              <a:t>European</a:t>
            </a:r>
            <a:r>
              <a:rPr lang="pt-PT" sz="2400" dirty="0"/>
              <a:t> </a:t>
            </a:r>
            <a:r>
              <a:rPr lang="pt-PT" sz="2400" dirty="0" err="1"/>
              <a:t>Union</a:t>
            </a:r>
            <a:r>
              <a:rPr lang="pt-PT" sz="2400" dirty="0"/>
              <a:t> (</a:t>
            </a:r>
            <a:r>
              <a:rPr lang="pt-PT" sz="2400" spc="-300" dirty="0"/>
              <a:t>E </a:t>
            </a:r>
            <a:r>
              <a:rPr lang="pt-PT" sz="2400" dirty="0"/>
              <a:t>U)</a:t>
            </a:r>
          </a:p>
          <a:p>
            <a:pPr lvl="1">
              <a:spcAft>
                <a:spcPts val="600"/>
              </a:spcAft>
            </a:pPr>
            <a:r>
              <a:rPr lang="pt-PT" sz="2400" dirty="0" err="1"/>
              <a:t>North</a:t>
            </a:r>
            <a:r>
              <a:rPr lang="pt-PT" sz="2400" dirty="0"/>
              <a:t> </a:t>
            </a:r>
            <a:r>
              <a:rPr lang="pt-PT" sz="2400" dirty="0" err="1"/>
              <a:t>American</a:t>
            </a:r>
            <a:r>
              <a:rPr lang="pt-PT" sz="2400" dirty="0"/>
              <a:t> Free </a:t>
            </a:r>
            <a:r>
              <a:rPr lang="pt-PT" sz="2400" dirty="0" err="1"/>
              <a:t>Trade</a:t>
            </a:r>
            <a:r>
              <a:rPr lang="pt-PT" sz="2400" dirty="0"/>
              <a:t> </a:t>
            </a:r>
            <a:r>
              <a:rPr lang="pt-PT" sz="2400" dirty="0" err="1"/>
              <a:t>Agreement</a:t>
            </a:r>
            <a:r>
              <a:rPr lang="pt-PT" sz="2400" dirty="0"/>
              <a:t> (</a:t>
            </a:r>
            <a:r>
              <a:rPr lang="pt-PT" sz="2400" spc="-300" dirty="0"/>
              <a:t>N A F T </a:t>
            </a:r>
            <a:r>
              <a:rPr lang="pt-PT" sz="2400" dirty="0"/>
              <a:t>A)</a:t>
            </a:r>
          </a:p>
          <a:p>
            <a:pPr lvl="1">
              <a:spcAft>
                <a:spcPts val="600"/>
              </a:spcAft>
            </a:pPr>
            <a:r>
              <a:rPr lang="pt-PT" sz="2400" dirty="0" err="1"/>
              <a:t>Association</a:t>
            </a:r>
            <a:r>
              <a:rPr lang="pt-PT" sz="2400" dirty="0"/>
              <a:t> of </a:t>
            </a:r>
            <a:r>
              <a:rPr lang="pt-PT" sz="2400" dirty="0" err="1"/>
              <a:t>Southeast</a:t>
            </a:r>
            <a:r>
              <a:rPr lang="pt-PT" sz="2400" dirty="0"/>
              <a:t> </a:t>
            </a:r>
            <a:r>
              <a:rPr lang="pt-PT" sz="2400" dirty="0" err="1"/>
              <a:t>Asian</a:t>
            </a:r>
            <a:r>
              <a:rPr lang="pt-PT" sz="2400" dirty="0"/>
              <a:t> </a:t>
            </a:r>
            <a:r>
              <a:rPr lang="pt-PT" sz="2400" dirty="0" err="1"/>
              <a:t>Nations</a:t>
            </a:r>
            <a:r>
              <a:rPr lang="pt-PT" sz="2400" dirty="0"/>
              <a:t> (ASEAN)</a:t>
            </a:r>
          </a:p>
          <a:p>
            <a:pPr lvl="1">
              <a:spcAft>
                <a:spcPts val="600"/>
              </a:spcAft>
            </a:pPr>
            <a:r>
              <a:rPr lang="pt-PT" sz="2400" dirty="0"/>
              <a:t>Shanghai </a:t>
            </a:r>
            <a:r>
              <a:rPr lang="pt-PT" sz="2400" dirty="0" err="1"/>
              <a:t>Cooperation</a:t>
            </a:r>
            <a:r>
              <a:rPr lang="pt-PT" sz="2400" dirty="0"/>
              <a:t> </a:t>
            </a:r>
            <a:r>
              <a:rPr lang="pt-PT" sz="2400" dirty="0" err="1"/>
              <a:t>Organization</a:t>
            </a:r>
            <a:r>
              <a:rPr lang="pt-PT" sz="2400" dirty="0"/>
              <a:t> </a:t>
            </a:r>
          </a:p>
        </p:txBody>
      </p:sp>
    </p:spTree>
    <p:extLst>
      <p:ext uri="{BB962C8B-B14F-4D97-AF65-F5344CB8AC3E}">
        <p14:creationId xmlns:p14="http://schemas.microsoft.com/office/powerpoint/2010/main" val="2777780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A </a:t>
            </a:r>
            <a:r>
              <a:rPr lang="en-US" dirty="0" err="1"/>
              <a:t>União</a:t>
            </a:r>
            <a:r>
              <a:rPr lang="en-US" dirty="0"/>
              <a:t> </a:t>
            </a:r>
            <a:r>
              <a:rPr lang="en-US" dirty="0" err="1"/>
              <a:t>Europeia</a:t>
            </a:r>
            <a:endParaRPr lang="en-US" dirty="0"/>
          </a:p>
        </p:txBody>
      </p:sp>
      <p:sp>
        <p:nvSpPr>
          <p:cNvPr id="3" name="Content Placeholder 2"/>
          <p:cNvSpPr>
            <a:spLocks noGrp="1"/>
          </p:cNvSpPr>
          <p:nvPr>
            <p:ph idx="1"/>
          </p:nvPr>
        </p:nvSpPr>
        <p:spPr>
          <a:xfrm>
            <a:off x="457200" y="1066800"/>
            <a:ext cx="3329354" cy="4253947"/>
          </a:xfrm>
        </p:spPr>
        <p:txBody>
          <a:bodyPr/>
          <a:lstStyle/>
          <a:p>
            <a:pPr algn="just"/>
            <a:r>
              <a:rPr lang="en-US" sz="2400" b="1" dirty="0" err="1"/>
              <a:t>União</a:t>
            </a:r>
            <a:r>
              <a:rPr lang="en-US" sz="2400" b="1" dirty="0"/>
              <a:t> </a:t>
            </a:r>
            <a:r>
              <a:rPr lang="en-US" sz="2400" b="1" dirty="0" err="1"/>
              <a:t>Europeia</a:t>
            </a:r>
            <a:r>
              <a:rPr lang="en-US" sz="2400" b="1" dirty="0"/>
              <a:t> (</a:t>
            </a:r>
            <a:r>
              <a:rPr lang="en-US" sz="2400" b="1" spc="-300" dirty="0"/>
              <a:t>UE</a:t>
            </a:r>
            <a:r>
              <a:rPr lang="en-US" sz="2400" b="1" dirty="0"/>
              <a:t>)</a:t>
            </a:r>
            <a:r>
              <a:rPr lang="en-US" sz="2400" dirty="0"/>
              <a:t>: </a:t>
            </a:r>
            <a:r>
              <a:rPr lang="pt-BR" sz="2400" dirty="0"/>
              <a:t>uma união de 27 (28-1) nações europeias democráticas, criada como uma entidade económica e comercial unificada, 19 das quais com o </a:t>
            </a:r>
            <a:r>
              <a:rPr lang="pt-BR" sz="2400" b="1" dirty="0"/>
              <a:t>euro</a:t>
            </a:r>
            <a:r>
              <a:rPr lang="pt-BR" sz="2400" dirty="0"/>
              <a:t> como moeda única comum.</a:t>
            </a:r>
            <a:endParaRPr lang="en-US" sz="2400" dirty="0"/>
          </a:p>
        </p:txBody>
      </p:sp>
      <p:graphicFrame>
        <p:nvGraphicFramePr>
          <p:cNvPr id="5" name="Table 4">
            <a:extLst>
              <a:ext uri="{FF2B5EF4-FFF2-40B4-BE49-F238E27FC236}">
                <a16:creationId xmlns:a16="http://schemas.microsoft.com/office/drawing/2014/main" id="{E3D6D971-9B56-45BC-A5C6-AFDAB8E000BA}"/>
              </a:ext>
            </a:extLst>
          </p:cNvPr>
          <p:cNvGraphicFramePr/>
          <p:nvPr>
            <p:extLst>
              <p:ext uri="{D42A27DB-BD31-4B8C-83A1-F6EECF244321}">
                <p14:modId xmlns:p14="http://schemas.microsoft.com/office/powerpoint/2010/main" val="1921986068"/>
              </p:ext>
            </p:extLst>
          </p:nvPr>
        </p:nvGraphicFramePr>
        <p:xfrm>
          <a:off x="4337538" y="863048"/>
          <a:ext cx="4372708" cy="5131903"/>
        </p:xfrm>
        <a:graphic>
          <a:graphicData uri="http://schemas.openxmlformats.org/drawingml/2006/table">
            <a:tbl>
              <a:tblPr>
                <a:tableStyleId>{3B4B98B0-60AC-42C2-AFA5-B58CD77FA1E5}</a:tableStyleId>
              </a:tblPr>
              <a:tblGrid>
                <a:gridCol w="1355303">
                  <a:extLst>
                    <a:ext uri="{9D8B030D-6E8A-4147-A177-3AD203B41FA5}">
                      <a16:colId xmlns:a16="http://schemas.microsoft.com/office/drawing/2014/main" val="729017987"/>
                    </a:ext>
                  </a:extLst>
                </a:gridCol>
                <a:gridCol w="1486788">
                  <a:extLst>
                    <a:ext uri="{9D8B030D-6E8A-4147-A177-3AD203B41FA5}">
                      <a16:colId xmlns:a16="http://schemas.microsoft.com/office/drawing/2014/main" val="3363155536"/>
                    </a:ext>
                  </a:extLst>
                </a:gridCol>
                <a:gridCol w="1530617">
                  <a:extLst>
                    <a:ext uri="{9D8B030D-6E8A-4147-A177-3AD203B41FA5}">
                      <a16:colId xmlns:a16="http://schemas.microsoft.com/office/drawing/2014/main" val="1765371349"/>
                    </a:ext>
                  </a:extLst>
                </a:gridCol>
              </a:tblGrid>
              <a:tr h="598655">
                <a:tc>
                  <a:txBody>
                    <a:bodyPr/>
                    <a:lstStyle/>
                    <a:p>
                      <a:pPr algn="l" fontAlgn="ctr">
                        <a:spcBef>
                          <a:spcPts val="0"/>
                        </a:spcBef>
                        <a:spcAft>
                          <a:spcPts val="0"/>
                        </a:spcAft>
                      </a:pPr>
                      <a:r>
                        <a:rPr lang="en-US" sz="1100" u="none" strike="noStrike">
                          <a:effectLst/>
                        </a:rPr>
                        <a:t>Países da zona euro</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r>
                        <a:rPr lang="pt-BR" sz="1100" u="none" strike="noStrike">
                          <a:effectLst/>
                        </a:rPr>
                        <a:t>Países que não pertencem à zona euro</a:t>
                      </a:r>
                      <a:endParaRPr lang="pt-BR"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r>
                        <a:rPr lang="pt-BR" sz="1100" u="none" strike="noStrike">
                          <a:effectLst/>
                        </a:rPr>
                        <a:t>Países com opção de não participação (opt-out)</a:t>
                      </a:r>
                      <a:endParaRPr lang="pt-BR"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624149630"/>
                  </a:ext>
                </a:extLst>
              </a:tr>
              <a:tr h="238592">
                <a:tc>
                  <a:txBody>
                    <a:bodyPr/>
                    <a:lstStyle/>
                    <a:p>
                      <a:pPr algn="l" fontAlgn="ctr">
                        <a:spcBef>
                          <a:spcPts val="0"/>
                        </a:spcBef>
                        <a:spcAft>
                          <a:spcPts val="0"/>
                        </a:spcAft>
                      </a:pPr>
                      <a:r>
                        <a:rPr lang="en-US" sz="1100" u="sng" strike="noStrike">
                          <a:effectLst/>
                          <a:hlinkClick r:id="rId3"/>
                        </a:rPr>
                        <a:t>Áustria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r>
                        <a:rPr lang="en-US" sz="1100" u="sng" strike="noStrike">
                          <a:effectLst/>
                          <a:hlinkClick r:id="rId4"/>
                        </a:rPr>
                        <a:t>Bulgária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r>
                        <a:rPr lang="en-US" sz="1100" u="sng" strike="noStrike">
                          <a:effectLst/>
                          <a:hlinkClick r:id="rId5"/>
                        </a:rPr>
                        <a:t>Dinamarca</a:t>
                      </a: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463316827"/>
                  </a:ext>
                </a:extLst>
              </a:tr>
              <a:tr h="238592">
                <a:tc>
                  <a:txBody>
                    <a:bodyPr/>
                    <a:lstStyle/>
                    <a:p>
                      <a:pPr algn="l" fontAlgn="ctr">
                        <a:spcBef>
                          <a:spcPts val="0"/>
                        </a:spcBef>
                        <a:spcAft>
                          <a:spcPts val="0"/>
                        </a:spcAft>
                      </a:pPr>
                      <a:r>
                        <a:rPr lang="en-US" sz="1100" u="sng" strike="noStrike">
                          <a:effectLst/>
                          <a:hlinkClick r:id="rId6"/>
                        </a:rPr>
                        <a:t>Bélgica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r>
                        <a:rPr lang="en-US" sz="1100" u="sng" strike="noStrike">
                          <a:effectLst/>
                          <a:hlinkClick r:id="rId7"/>
                        </a:rPr>
                        <a:t>Croácia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2358383378"/>
                  </a:ext>
                </a:extLst>
              </a:tr>
              <a:tr h="238592">
                <a:tc>
                  <a:txBody>
                    <a:bodyPr/>
                    <a:lstStyle/>
                    <a:p>
                      <a:pPr algn="l" fontAlgn="ctr">
                        <a:spcBef>
                          <a:spcPts val="0"/>
                        </a:spcBef>
                        <a:spcAft>
                          <a:spcPts val="0"/>
                        </a:spcAft>
                      </a:pPr>
                      <a:r>
                        <a:rPr lang="en-US" sz="1100" u="sng" strike="noStrike">
                          <a:effectLst/>
                          <a:hlinkClick r:id="rId8"/>
                        </a:rPr>
                        <a:t>Chipre</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r>
                        <a:rPr lang="en-US" sz="1100" u="sng" strike="noStrike">
                          <a:effectLst/>
                          <a:hlinkClick r:id="rId9"/>
                        </a:rPr>
                        <a:t>República Checa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251964426"/>
                  </a:ext>
                </a:extLst>
              </a:tr>
              <a:tr h="238592">
                <a:tc>
                  <a:txBody>
                    <a:bodyPr/>
                    <a:lstStyle/>
                    <a:p>
                      <a:pPr algn="l" fontAlgn="ctr">
                        <a:spcBef>
                          <a:spcPts val="0"/>
                        </a:spcBef>
                        <a:spcAft>
                          <a:spcPts val="0"/>
                        </a:spcAft>
                      </a:pPr>
                      <a:r>
                        <a:rPr lang="en-US" sz="1100" u="sng" strike="noStrike">
                          <a:effectLst/>
                          <a:hlinkClick r:id="rId10"/>
                        </a:rPr>
                        <a:t>Estónia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r>
                        <a:rPr lang="en-US" sz="1100" u="sng" strike="noStrike">
                          <a:effectLst/>
                          <a:hlinkClick r:id="rId11"/>
                        </a:rPr>
                        <a:t>Hungria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3528719439"/>
                  </a:ext>
                </a:extLst>
              </a:tr>
              <a:tr h="238592">
                <a:tc>
                  <a:txBody>
                    <a:bodyPr/>
                    <a:lstStyle/>
                    <a:p>
                      <a:pPr algn="l" fontAlgn="ctr">
                        <a:spcBef>
                          <a:spcPts val="0"/>
                        </a:spcBef>
                        <a:spcAft>
                          <a:spcPts val="0"/>
                        </a:spcAft>
                      </a:pPr>
                      <a:r>
                        <a:rPr lang="en-US" sz="1100" u="sng" strike="noStrike">
                          <a:effectLst/>
                          <a:hlinkClick r:id="rId12"/>
                        </a:rPr>
                        <a:t>Finlândia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r>
                        <a:rPr lang="en-US" sz="1100" u="sng" strike="noStrike">
                          <a:effectLst/>
                          <a:hlinkClick r:id="rId13"/>
                        </a:rPr>
                        <a:t>Polónia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2985905103"/>
                  </a:ext>
                </a:extLst>
              </a:tr>
              <a:tr h="238592">
                <a:tc>
                  <a:txBody>
                    <a:bodyPr/>
                    <a:lstStyle/>
                    <a:p>
                      <a:pPr algn="l" fontAlgn="ctr">
                        <a:spcBef>
                          <a:spcPts val="0"/>
                        </a:spcBef>
                        <a:spcAft>
                          <a:spcPts val="0"/>
                        </a:spcAft>
                      </a:pPr>
                      <a:r>
                        <a:rPr lang="en-US" sz="1100" u="sng" strike="noStrike">
                          <a:effectLst/>
                          <a:hlinkClick r:id="rId14"/>
                        </a:rPr>
                        <a:t>França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r>
                        <a:rPr lang="en-US" sz="1100" u="sng" strike="noStrike">
                          <a:effectLst/>
                          <a:hlinkClick r:id="rId15"/>
                        </a:rPr>
                        <a:t>Roménia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3277587028"/>
                  </a:ext>
                </a:extLst>
              </a:tr>
              <a:tr h="238592">
                <a:tc>
                  <a:txBody>
                    <a:bodyPr/>
                    <a:lstStyle/>
                    <a:p>
                      <a:pPr algn="l" fontAlgn="ctr">
                        <a:spcBef>
                          <a:spcPts val="0"/>
                        </a:spcBef>
                        <a:spcAft>
                          <a:spcPts val="0"/>
                        </a:spcAft>
                      </a:pPr>
                      <a:r>
                        <a:rPr lang="en-US" sz="1100" u="sng" strike="noStrike">
                          <a:effectLst/>
                          <a:hlinkClick r:id="rId16"/>
                        </a:rPr>
                        <a:t>Alemanha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r>
                        <a:rPr lang="en-US" sz="1100" u="sng" strike="noStrike">
                          <a:effectLst/>
                          <a:hlinkClick r:id="rId17"/>
                        </a:rPr>
                        <a:t>Suécia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348782082"/>
                  </a:ext>
                </a:extLst>
              </a:tr>
              <a:tr h="238592">
                <a:tc>
                  <a:txBody>
                    <a:bodyPr/>
                    <a:lstStyle/>
                    <a:p>
                      <a:pPr algn="l" fontAlgn="ctr">
                        <a:spcBef>
                          <a:spcPts val="0"/>
                        </a:spcBef>
                        <a:spcAft>
                          <a:spcPts val="0"/>
                        </a:spcAft>
                      </a:pPr>
                      <a:r>
                        <a:rPr lang="en-US" sz="1100" u="sng" strike="noStrike">
                          <a:effectLst/>
                          <a:hlinkClick r:id="rId18"/>
                        </a:rPr>
                        <a:t>Grécia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dirty="0">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4292079661"/>
                  </a:ext>
                </a:extLst>
              </a:tr>
              <a:tr h="238592">
                <a:tc>
                  <a:txBody>
                    <a:bodyPr/>
                    <a:lstStyle/>
                    <a:p>
                      <a:pPr algn="l" fontAlgn="ctr">
                        <a:spcBef>
                          <a:spcPts val="0"/>
                        </a:spcBef>
                        <a:spcAft>
                          <a:spcPts val="0"/>
                        </a:spcAft>
                      </a:pPr>
                      <a:r>
                        <a:rPr lang="en-US" sz="1100" u="sng" strike="noStrike">
                          <a:effectLst/>
                          <a:hlinkClick r:id="rId19"/>
                        </a:rPr>
                        <a:t>Irlanda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2915534804"/>
                  </a:ext>
                </a:extLst>
              </a:tr>
              <a:tr h="238592">
                <a:tc>
                  <a:txBody>
                    <a:bodyPr/>
                    <a:lstStyle/>
                    <a:p>
                      <a:pPr algn="l" fontAlgn="ctr">
                        <a:spcBef>
                          <a:spcPts val="0"/>
                        </a:spcBef>
                        <a:spcAft>
                          <a:spcPts val="0"/>
                        </a:spcAft>
                      </a:pPr>
                      <a:r>
                        <a:rPr lang="en-US" sz="1100" u="sng" strike="noStrike">
                          <a:effectLst/>
                          <a:hlinkClick r:id="rId20"/>
                        </a:rPr>
                        <a:t>Itália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2889615171"/>
                  </a:ext>
                </a:extLst>
              </a:tr>
              <a:tr h="238592">
                <a:tc>
                  <a:txBody>
                    <a:bodyPr/>
                    <a:lstStyle/>
                    <a:p>
                      <a:pPr algn="l" fontAlgn="ctr">
                        <a:spcBef>
                          <a:spcPts val="0"/>
                        </a:spcBef>
                        <a:spcAft>
                          <a:spcPts val="0"/>
                        </a:spcAft>
                      </a:pPr>
                      <a:r>
                        <a:rPr lang="en-US" sz="1100" u="sng" strike="noStrike">
                          <a:effectLst/>
                          <a:hlinkClick r:id="rId21"/>
                        </a:rPr>
                        <a:t>Letónia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4216805341"/>
                  </a:ext>
                </a:extLst>
              </a:tr>
              <a:tr h="238592">
                <a:tc>
                  <a:txBody>
                    <a:bodyPr/>
                    <a:lstStyle/>
                    <a:p>
                      <a:pPr algn="l" fontAlgn="ctr">
                        <a:spcBef>
                          <a:spcPts val="0"/>
                        </a:spcBef>
                        <a:spcAft>
                          <a:spcPts val="0"/>
                        </a:spcAft>
                      </a:pPr>
                      <a:r>
                        <a:rPr lang="en-US" sz="1100" u="sng" strike="noStrike">
                          <a:effectLst/>
                          <a:hlinkClick r:id="rId22"/>
                        </a:rPr>
                        <a:t>Lituânia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302976371"/>
                  </a:ext>
                </a:extLst>
              </a:tr>
              <a:tr h="238592">
                <a:tc>
                  <a:txBody>
                    <a:bodyPr/>
                    <a:lstStyle/>
                    <a:p>
                      <a:pPr algn="l" fontAlgn="ctr">
                        <a:spcBef>
                          <a:spcPts val="0"/>
                        </a:spcBef>
                        <a:spcAft>
                          <a:spcPts val="0"/>
                        </a:spcAft>
                      </a:pPr>
                      <a:r>
                        <a:rPr lang="en-US" sz="1100" u="sng" strike="noStrike">
                          <a:effectLst/>
                          <a:hlinkClick r:id="rId23"/>
                        </a:rPr>
                        <a:t>Luxemburgo</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659573617"/>
                  </a:ext>
                </a:extLst>
              </a:tr>
              <a:tr h="238592">
                <a:tc>
                  <a:txBody>
                    <a:bodyPr/>
                    <a:lstStyle/>
                    <a:p>
                      <a:pPr algn="l" fontAlgn="ctr">
                        <a:spcBef>
                          <a:spcPts val="0"/>
                        </a:spcBef>
                        <a:spcAft>
                          <a:spcPts val="0"/>
                        </a:spcAft>
                      </a:pPr>
                      <a:r>
                        <a:rPr lang="en-US" sz="1100" u="sng" strike="noStrike">
                          <a:effectLst/>
                          <a:hlinkClick r:id="rId24"/>
                        </a:rPr>
                        <a:t>Malta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3926424572"/>
                  </a:ext>
                </a:extLst>
              </a:tr>
              <a:tr h="238592">
                <a:tc>
                  <a:txBody>
                    <a:bodyPr/>
                    <a:lstStyle/>
                    <a:p>
                      <a:pPr algn="l" fontAlgn="ctr">
                        <a:spcBef>
                          <a:spcPts val="0"/>
                        </a:spcBef>
                        <a:spcAft>
                          <a:spcPts val="0"/>
                        </a:spcAft>
                      </a:pPr>
                      <a:r>
                        <a:rPr lang="en-US" sz="1100" u="sng" strike="noStrike">
                          <a:effectLst/>
                          <a:hlinkClick r:id="rId25"/>
                        </a:rPr>
                        <a:t>Países Baixos</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1094631704"/>
                  </a:ext>
                </a:extLst>
              </a:tr>
              <a:tr h="238592">
                <a:tc>
                  <a:txBody>
                    <a:bodyPr/>
                    <a:lstStyle/>
                    <a:p>
                      <a:pPr algn="l" fontAlgn="ctr">
                        <a:spcBef>
                          <a:spcPts val="0"/>
                        </a:spcBef>
                        <a:spcAft>
                          <a:spcPts val="0"/>
                        </a:spcAft>
                      </a:pPr>
                      <a:r>
                        <a:rPr lang="en-US" sz="1100" u="sng" strike="noStrike">
                          <a:effectLst/>
                          <a:hlinkClick r:id="rId26"/>
                        </a:rPr>
                        <a:t>Portugal</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3107003876"/>
                  </a:ext>
                </a:extLst>
              </a:tr>
              <a:tr h="238592">
                <a:tc>
                  <a:txBody>
                    <a:bodyPr/>
                    <a:lstStyle/>
                    <a:p>
                      <a:pPr algn="l" fontAlgn="ctr">
                        <a:spcBef>
                          <a:spcPts val="0"/>
                        </a:spcBef>
                        <a:spcAft>
                          <a:spcPts val="0"/>
                        </a:spcAft>
                      </a:pPr>
                      <a:r>
                        <a:rPr lang="en-US" sz="1100" u="sng" strike="noStrike">
                          <a:effectLst/>
                          <a:hlinkClick r:id="rId27"/>
                        </a:rPr>
                        <a:t>Eslováquia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1540631814"/>
                  </a:ext>
                </a:extLst>
              </a:tr>
              <a:tr h="238592">
                <a:tc>
                  <a:txBody>
                    <a:bodyPr/>
                    <a:lstStyle/>
                    <a:p>
                      <a:pPr algn="l" fontAlgn="ctr">
                        <a:spcBef>
                          <a:spcPts val="0"/>
                        </a:spcBef>
                        <a:spcAft>
                          <a:spcPts val="0"/>
                        </a:spcAft>
                      </a:pPr>
                      <a:r>
                        <a:rPr lang="en-US" sz="1100" u="sng" strike="noStrike">
                          <a:effectLst/>
                          <a:hlinkClick r:id="rId28"/>
                        </a:rPr>
                        <a:t>Eslovénia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556083550"/>
                  </a:ext>
                </a:extLst>
              </a:tr>
              <a:tr h="238592">
                <a:tc>
                  <a:txBody>
                    <a:bodyPr/>
                    <a:lstStyle/>
                    <a:p>
                      <a:pPr algn="l" fontAlgn="ctr">
                        <a:spcBef>
                          <a:spcPts val="0"/>
                        </a:spcBef>
                        <a:spcAft>
                          <a:spcPts val="0"/>
                        </a:spcAft>
                      </a:pPr>
                      <a:r>
                        <a:rPr lang="en-US" sz="1100" u="sng" strike="noStrike">
                          <a:effectLst/>
                          <a:hlinkClick r:id="rId29"/>
                        </a:rPr>
                        <a:t>Espanha</a:t>
                      </a: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a:effectLst/>
                        <a:latin typeface="Arial" panose="020B0604020202020204" pitchFamily="34" charset="0"/>
                      </a:endParaRPr>
                    </a:p>
                  </a:txBody>
                  <a:tcPr marL="54530" marR="54530" marT="27265" marB="27265" anchor="ctr"/>
                </a:tc>
                <a:tc>
                  <a:txBody>
                    <a:bodyPr/>
                    <a:lstStyle/>
                    <a:p>
                      <a:pPr algn="l" fontAlgn="ctr">
                        <a:spcBef>
                          <a:spcPts val="0"/>
                        </a:spcBef>
                        <a:spcAft>
                          <a:spcPts val="0"/>
                        </a:spcAft>
                      </a:pPr>
                      <a:endParaRPr lang="en-US" sz="1100" b="0" i="0" u="none" strike="noStrike" dirty="0">
                        <a:effectLst/>
                        <a:latin typeface="Arial" panose="020B0604020202020204" pitchFamily="34" charset="0"/>
                      </a:endParaRPr>
                    </a:p>
                  </a:txBody>
                  <a:tcPr marL="54530" marR="54530" marT="27265" marB="27265" anchor="ctr"/>
                </a:tc>
                <a:extLst>
                  <a:ext uri="{0D108BD9-81ED-4DB2-BD59-A6C34878D82A}">
                    <a16:rowId xmlns:a16="http://schemas.microsoft.com/office/drawing/2014/main" val="196890447"/>
                  </a:ext>
                </a:extLst>
              </a:tr>
            </a:tbl>
          </a:graphicData>
        </a:graphic>
      </p:graphicFrame>
      <p:sp>
        <p:nvSpPr>
          <p:cNvPr id="4" name="TextBox 3">
            <a:extLst>
              <a:ext uri="{FF2B5EF4-FFF2-40B4-BE49-F238E27FC236}">
                <a16:creationId xmlns:a16="http://schemas.microsoft.com/office/drawing/2014/main" id="{EC7674AC-FC66-4A87-ADAC-CC355FE27812}"/>
              </a:ext>
            </a:extLst>
          </p:cNvPr>
          <p:cNvSpPr txBox="1"/>
          <p:nvPr/>
        </p:nvSpPr>
        <p:spPr>
          <a:xfrm>
            <a:off x="4337538" y="5994951"/>
            <a:ext cx="3282462" cy="369332"/>
          </a:xfrm>
          <a:prstGeom prst="rect">
            <a:avLst/>
          </a:prstGeom>
          <a:noFill/>
        </p:spPr>
        <p:txBody>
          <a:bodyPr wrap="square" rtlCol="0">
            <a:spAutoFit/>
          </a:bodyPr>
          <a:lstStyle/>
          <a:p>
            <a:r>
              <a:rPr lang="en-US" sz="900" dirty="0"/>
              <a:t>Fonte: https://ec.europa.eu/info/business-economy-euro/euro-area/what-euro-area_pt</a:t>
            </a:r>
          </a:p>
        </p:txBody>
      </p:sp>
    </p:spTree>
    <p:extLst>
      <p:ext uri="{BB962C8B-B14F-4D97-AF65-F5344CB8AC3E}">
        <p14:creationId xmlns:p14="http://schemas.microsoft.com/office/powerpoint/2010/main" val="1499713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7084"/>
            <a:ext cx="8229600" cy="609600"/>
          </a:xfrm>
        </p:spPr>
        <p:txBody>
          <a:bodyPr/>
          <a:lstStyle/>
          <a:p>
            <a:r>
              <a:rPr lang="en-US" dirty="0" err="1"/>
              <a:t>Mapa</a:t>
            </a:r>
            <a:r>
              <a:rPr lang="en-US" dirty="0"/>
              <a:t> da </a:t>
            </a:r>
            <a:r>
              <a:rPr lang="en-US" dirty="0" err="1"/>
              <a:t>União</a:t>
            </a:r>
            <a:r>
              <a:rPr lang="en-US" dirty="0"/>
              <a:t> </a:t>
            </a:r>
            <a:r>
              <a:rPr lang="en-US" dirty="0" err="1"/>
              <a:t>Europeia</a:t>
            </a:r>
            <a:endParaRPr lang="en-US" dirty="0"/>
          </a:p>
        </p:txBody>
      </p:sp>
      <p:pic>
        <p:nvPicPr>
          <p:cNvPr id="6" name="Picture Placeholder 5" descr="A map shows the countries of Europe that are part of the European Union.&#10;Long description is available in notes,&#10;press F6">
            <a:extLst>
              <a:ext uri="{FF2B5EF4-FFF2-40B4-BE49-F238E27FC236}">
                <a16:creationId xmlns:a16="http://schemas.microsoft.com/office/drawing/2014/main" id="{70FB49BF-6A9A-4B70-A96E-3BD5A4167B77}"/>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1534801" y="1014727"/>
            <a:ext cx="6080309" cy="4547873"/>
          </a:xfrm>
          <a:prstGeom prst="rect">
            <a:avLst/>
          </a:prstGeom>
        </p:spPr>
      </p:pic>
      <p:sp>
        <p:nvSpPr>
          <p:cNvPr id="3" name="Text Placeholder 2"/>
          <p:cNvSpPr>
            <a:spLocks noGrp="1"/>
          </p:cNvSpPr>
          <p:nvPr>
            <p:ph sz="quarter" idx="15"/>
          </p:nvPr>
        </p:nvSpPr>
        <p:spPr>
          <a:xfrm>
            <a:off x="457200" y="5791200"/>
            <a:ext cx="8229600" cy="381000"/>
          </a:xfrm>
        </p:spPr>
        <p:txBody>
          <a:bodyPr/>
          <a:lstStyle/>
          <a:p>
            <a:pPr marL="0" indent="0">
              <a:buNone/>
            </a:pPr>
            <a:r>
              <a:rPr lang="en-US" sz="1600" dirty="0"/>
              <a:t>Exhibit 4.1 shows the members of the European Union.</a:t>
            </a:r>
          </a:p>
        </p:txBody>
      </p:sp>
    </p:spTree>
    <p:extLst>
      <p:ext uri="{BB962C8B-B14F-4D97-AF65-F5344CB8AC3E}">
        <p14:creationId xmlns:p14="http://schemas.microsoft.com/office/powerpoint/2010/main" val="2553547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9148"/>
            <a:ext cx="8686800" cy="1097280"/>
          </a:xfrm>
        </p:spPr>
        <p:txBody>
          <a:bodyPr anchor="ctr"/>
          <a:lstStyle/>
          <a:p>
            <a:pPr algn="ctr"/>
            <a:r>
              <a:rPr lang="en-US" sz="3200" dirty="0"/>
              <a:t>North American Free Trade Agreement (</a:t>
            </a:r>
            <a:r>
              <a:rPr lang="en-US" sz="3200" spc="-400" dirty="0"/>
              <a:t>N A F T </a:t>
            </a:r>
            <a:r>
              <a:rPr lang="en-US" sz="3200" dirty="0"/>
              <a:t>A)</a:t>
            </a:r>
          </a:p>
        </p:txBody>
      </p:sp>
      <p:sp>
        <p:nvSpPr>
          <p:cNvPr id="3" name="Content Placeholder 2"/>
          <p:cNvSpPr>
            <a:spLocks noGrp="1"/>
          </p:cNvSpPr>
          <p:nvPr>
            <p:ph idx="1"/>
          </p:nvPr>
        </p:nvSpPr>
        <p:spPr>
          <a:xfrm>
            <a:off x="457200" y="1600201"/>
            <a:ext cx="8229600" cy="1600199"/>
          </a:xfrm>
        </p:spPr>
        <p:txBody>
          <a:bodyPr/>
          <a:lstStyle/>
          <a:p>
            <a:pPr algn="just"/>
            <a:r>
              <a:rPr lang="en-US" sz="2400" b="1" dirty="0"/>
              <a:t>North American Free Trade Agreement (NAFTA)</a:t>
            </a:r>
            <a:r>
              <a:rPr lang="en-US" sz="2400" dirty="0"/>
              <a:t>: </a:t>
            </a:r>
            <a:r>
              <a:rPr lang="pt-BR" sz="2400" dirty="0"/>
              <a:t>um acordo entre os governos mexicano, canadense e dos EUA, no qual as barreiras ao comércio foram eliminadas.</a:t>
            </a:r>
            <a:endParaRPr lang="en-US" sz="2400" dirty="0"/>
          </a:p>
        </p:txBody>
      </p:sp>
      <p:sp>
        <p:nvSpPr>
          <p:cNvPr id="4" name="TextBox 3">
            <a:extLst>
              <a:ext uri="{FF2B5EF4-FFF2-40B4-BE49-F238E27FC236}">
                <a16:creationId xmlns:a16="http://schemas.microsoft.com/office/drawing/2014/main" id="{EF6C128F-B462-4481-A3D6-C5D10A439CC7}"/>
              </a:ext>
            </a:extLst>
          </p:cNvPr>
          <p:cNvSpPr txBox="1"/>
          <p:nvPr/>
        </p:nvSpPr>
        <p:spPr>
          <a:xfrm>
            <a:off x="609600" y="2949715"/>
            <a:ext cx="7391400" cy="707886"/>
          </a:xfrm>
          <a:prstGeom prst="rect">
            <a:avLst/>
          </a:prstGeom>
          <a:noFill/>
        </p:spPr>
        <p:txBody>
          <a:bodyPr wrap="square" rtlCol="0">
            <a:spAutoFit/>
          </a:bodyPr>
          <a:lstStyle/>
          <a:p>
            <a:r>
              <a:rPr lang="en-US" sz="2000" b="1" dirty="0"/>
              <a:t>Nota</a:t>
            </a:r>
            <a:r>
              <a:rPr lang="en-US" sz="2000" dirty="0"/>
              <a:t>: </a:t>
            </a:r>
            <a:r>
              <a:rPr lang="en-US" sz="2000" dirty="0" err="1"/>
              <a:t>Após</a:t>
            </a:r>
            <a:r>
              <a:rPr lang="en-US" sz="2000" dirty="0"/>
              <a:t> a </a:t>
            </a:r>
            <a:r>
              <a:rPr lang="en-US" sz="2000" dirty="0" err="1"/>
              <a:t>eleição</a:t>
            </a:r>
            <a:r>
              <a:rPr lang="en-US" sz="2000" dirty="0"/>
              <a:t> de Donald Trump </a:t>
            </a:r>
            <a:r>
              <a:rPr lang="en-US" sz="2000" dirty="0" err="1"/>
              <a:t>em</a:t>
            </a:r>
            <a:r>
              <a:rPr lang="en-US" sz="2000" dirty="0"/>
              <a:t> 2016… NAFTA 2.0 (USMCA, 2018)!</a:t>
            </a:r>
          </a:p>
        </p:txBody>
      </p:sp>
      <p:pic>
        <p:nvPicPr>
          <p:cNvPr id="2050" name="Picture 2" descr="Adios, NAFTA: United States-Mexico-Canada Agreement Takes Effect |  Southeast Produce Weekly">
            <a:extLst>
              <a:ext uri="{FF2B5EF4-FFF2-40B4-BE49-F238E27FC236}">
                <a16:creationId xmlns:a16="http://schemas.microsoft.com/office/drawing/2014/main" id="{A20C39E4-0DEB-499F-AA96-96446C6130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623576"/>
            <a:ext cx="33528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891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452" y="139148"/>
            <a:ext cx="8521148" cy="1097280"/>
          </a:xfrm>
        </p:spPr>
        <p:txBody>
          <a:bodyPr anchor="ctr"/>
          <a:lstStyle/>
          <a:p>
            <a:pPr algn="ctr"/>
            <a:r>
              <a:rPr lang="en-US" sz="3200" dirty="0"/>
              <a:t>Association of Southeast Asian Nations (</a:t>
            </a:r>
            <a:r>
              <a:rPr lang="en-US" sz="3200" spc="-400" dirty="0"/>
              <a:t>A S E A </a:t>
            </a:r>
            <a:r>
              <a:rPr lang="en-US" sz="3200" dirty="0"/>
              <a:t>N)</a:t>
            </a:r>
          </a:p>
        </p:txBody>
      </p:sp>
      <p:sp>
        <p:nvSpPr>
          <p:cNvPr id="3" name="Content Placeholder 2"/>
          <p:cNvSpPr>
            <a:spLocks noGrp="1"/>
          </p:cNvSpPr>
          <p:nvPr>
            <p:ph idx="1"/>
          </p:nvPr>
        </p:nvSpPr>
        <p:spPr>
          <a:xfrm>
            <a:off x="457200" y="1461052"/>
            <a:ext cx="8229600" cy="914400"/>
          </a:xfrm>
        </p:spPr>
        <p:txBody>
          <a:bodyPr/>
          <a:lstStyle/>
          <a:p>
            <a:pPr>
              <a:buFont typeface="Arial"/>
              <a:buChar char="•"/>
            </a:pPr>
            <a:r>
              <a:rPr lang="en-US" sz="2400" b="1" dirty="0">
                <a:latin typeface="Arial" pitchFamily="34" charset="0"/>
                <a:cs typeface="Arial" pitchFamily="34" charset="0"/>
              </a:rPr>
              <a:t>Association of Southeast Asian Nations (</a:t>
            </a:r>
            <a:r>
              <a:rPr lang="en-US" sz="2400" b="1" spc="-300" dirty="0">
                <a:latin typeface="Arial" pitchFamily="34" charset="0"/>
                <a:cs typeface="Arial" pitchFamily="34" charset="0"/>
              </a:rPr>
              <a:t>A S E A </a:t>
            </a:r>
            <a:r>
              <a:rPr lang="en-US" sz="2400" b="1" dirty="0">
                <a:latin typeface="Arial" pitchFamily="34" charset="0"/>
                <a:cs typeface="Arial" pitchFamily="34" charset="0"/>
              </a:rPr>
              <a:t>N):</a:t>
            </a:r>
            <a:r>
              <a:rPr lang="en-US" sz="2400" dirty="0"/>
              <a:t> </a:t>
            </a:r>
            <a:r>
              <a:rPr lang="pt-BR" sz="2400" dirty="0"/>
              <a:t>uma aliança comercial entre 10 nações do sudeste asiático</a:t>
            </a:r>
            <a:endParaRPr lang="en-US" sz="2400" b="1" dirty="0">
              <a:latin typeface="Arial" pitchFamily="34" charset="0"/>
              <a:cs typeface="Arial" pitchFamily="34" charset="0"/>
            </a:endParaRPr>
          </a:p>
        </p:txBody>
      </p:sp>
      <p:pic>
        <p:nvPicPr>
          <p:cNvPr id="5" name="Picture 4">
            <a:extLst>
              <a:ext uri="{FF2B5EF4-FFF2-40B4-BE49-F238E27FC236}">
                <a16:creationId xmlns:a16="http://schemas.microsoft.com/office/drawing/2014/main" id="{AD08B0D7-F5FB-4229-933F-97DFC1BBF8AA}"/>
              </a:ext>
            </a:extLst>
          </p:cNvPr>
          <p:cNvPicPr>
            <a:picLocks noChangeAspect="1"/>
          </p:cNvPicPr>
          <p:nvPr/>
        </p:nvPicPr>
        <p:blipFill>
          <a:blip r:embed="rId3"/>
          <a:stretch>
            <a:fillRect/>
          </a:stretch>
        </p:blipFill>
        <p:spPr>
          <a:xfrm>
            <a:off x="2171700" y="2375452"/>
            <a:ext cx="4800600" cy="3733800"/>
          </a:xfrm>
          <a:prstGeom prst="rect">
            <a:avLst/>
          </a:prstGeom>
        </p:spPr>
      </p:pic>
    </p:spTree>
    <p:extLst>
      <p:ext uri="{BB962C8B-B14F-4D97-AF65-F5344CB8AC3E}">
        <p14:creationId xmlns:p14="http://schemas.microsoft.com/office/powerpoint/2010/main" val="1699975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207B7-2B31-4A0E-BF1B-8818F1BE047A}"/>
              </a:ext>
            </a:extLst>
          </p:cNvPr>
          <p:cNvSpPr>
            <a:spLocks noGrp="1"/>
          </p:cNvSpPr>
          <p:nvPr>
            <p:ph type="title"/>
          </p:nvPr>
        </p:nvSpPr>
        <p:spPr>
          <a:xfrm>
            <a:off x="457200" y="76200"/>
            <a:ext cx="8229600" cy="626852"/>
          </a:xfrm>
        </p:spPr>
        <p:txBody>
          <a:bodyPr/>
          <a:lstStyle/>
          <a:p>
            <a:r>
              <a:rPr lang="en-US" dirty="0"/>
              <a:t>Other Major Events Shaping Globalization</a:t>
            </a:r>
          </a:p>
        </p:txBody>
      </p:sp>
      <p:sp>
        <p:nvSpPr>
          <p:cNvPr id="3" name="Content Placeholder 2">
            <a:extLst>
              <a:ext uri="{FF2B5EF4-FFF2-40B4-BE49-F238E27FC236}">
                <a16:creationId xmlns:a16="http://schemas.microsoft.com/office/drawing/2014/main" id="{861477DF-7428-45F6-89B5-41C569B4CE10}"/>
              </a:ext>
            </a:extLst>
          </p:cNvPr>
          <p:cNvSpPr>
            <a:spLocks noGrp="1"/>
          </p:cNvSpPr>
          <p:nvPr>
            <p:ph idx="1"/>
          </p:nvPr>
        </p:nvSpPr>
        <p:spPr>
          <a:xfrm>
            <a:off x="457200" y="1003853"/>
            <a:ext cx="8229600" cy="1282147"/>
          </a:xfrm>
        </p:spPr>
        <p:txBody>
          <a:bodyPr/>
          <a:lstStyle/>
          <a:p>
            <a:pPr algn="just"/>
            <a:r>
              <a:rPr lang="en-US" sz="2400" b="1" dirty="0"/>
              <a:t>Shanghai Cooperation Organization</a:t>
            </a:r>
            <a:r>
              <a:rPr lang="en-US" sz="2400" dirty="0"/>
              <a:t> (2003) – U</a:t>
            </a:r>
            <a:r>
              <a:rPr lang="pt-BR" sz="2400" dirty="0"/>
              <a:t>m grupo de oito nações que promete promover o livre comércio, entre outros objetivos.</a:t>
            </a:r>
            <a:endParaRPr lang="en-US" sz="2400" dirty="0"/>
          </a:p>
        </p:txBody>
      </p:sp>
      <p:pic>
        <p:nvPicPr>
          <p:cNvPr id="5" name="Picture 4">
            <a:extLst>
              <a:ext uri="{FF2B5EF4-FFF2-40B4-BE49-F238E27FC236}">
                <a16:creationId xmlns:a16="http://schemas.microsoft.com/office/drawing/2014/main" id="{3F3BC200-75A7-4DA3-994E-5D0A34A6EC88}"/>
              </a:ext>
            </a:extLst>
          </p:cNvPr>
          <p:cNvPicPr>
            <a:picLocks noChangeAspect="1"/>
          </p:cNvPicPr>
          <p:nvPr/>
        </p:nvPicPr>
        <p:blipFill>
          <a:blip r:embed="rId3"/>
          <a:stretch>
            <a:fillRect/>
          </a:stretch>
        </p:blipFill>
        <p:spPr>
          <a:xfrm>
            <a:off x="1806749" y="2253343"/>
            <a:ext cx="5530502" cy="4046125"/>
          </a:xfrm>
          <a:prstGeom prst="rect">
            <a:avLst/>
          </a:prstGeom>
        </p:spPr>
      </p:pic>
    </p:spTree>
    <p:extLst>
      <p:ext uri="{BB962C8B-B14F-4D97-AF65-F5344CB8AC3E}">
        <p14:creationId xmlns:p14="http://schemas.microsoft.com/office/powerpoint/2010/main" val="1678355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F0392-117A-466C-B67D-2FF64FA4593B}"/>
              </a:ext>
            </a:extLst>
          </p:cNvPr>
          <p:cNvSpPr>
            <a:spLocks noGrp="1"/>
          </p:cNvSpPr>
          <p:nvPr>
            <p:ph type="title"/>
          </p:nvPr>
        </p:nvSpPr>
        <p:spPr>
          <a:xfrm>
            <a:off x="457200" y="381000"/>
            <a:ext cx="8229600" cy="559880"/>
          </a:xfrm>
        </p:spPr>
        <p:txBody>
          <a:bodyPr/>
          <a:lstStyle/>
          <a:p>
            <a:r>
              <a:rPr lang="en-US" dirty="0"/>
              <a:t>Outros </a:t>
            </a:r>
            <a:r>
              <a:rPr lang="en-US" dirty="0" err="1"/>
              <a:t>Eventos</a:t>
            </a:r>
            <a:r>
              <a:rPr lang="en-US" dirty="0"/>
              <a:t> </a:t>
            </a:r>
            <a:r>
              <a:rPr lang="en-US" dirty="0" err="1"/>
              <a:t>Relevantes</a:t>
            </a:r>
            <a:endParaRPr lang="en-US" dirty="0"/>
          </a:p>
        </p:txBody>
      </p:sp>
      <p:sp>
        <p:nvSpPr>
          <p:cNvPr id="3" name="Content Placeholder 2">
            <a:extLst>
              <a:ext uri="{FF2B5EF4-FFF2-40B4-BE49-F238E27FC236}">
                <a16:creationId xmlns:a16="http://schemas.microsoft.com/office/drawing/2014/main" id="{C72369B1-434D-40DE-AE71-65577C4E10E4}"/>
              </a:ext>
            </a:extLst>
          </p:cNvPr>
          <p:cNvSpPr>
            <a:spLocks noGrp="1"/>
          </p:cNvSpPr>
          <p:nvPr>
            <p:ph idx="1"/>
          </p:nvPr>
        </p:nvSpPr>
        <p:spPr>
          <a:xfrm>
            <a:off x="457200" y="1295400"/>
            <a:ext cx="8229600" cy="4038600"/>
          </a:xfrm>
        </p:spPr>
        <p:txBody>
          <a:bodyPr/>
          <a:lstStyle/>
          <a:p>
            <a:pPr algn="just">
              <a:spcBef>
                <a:spcPts val="1800"/>
              </a:spcBef>
              <a:spcAft>
                <a:spcPts val="1800"/>
              </a:spcAft>
            </a:pPr>
            <a:r>
              <a:rPr lang="en-US" sz="2400" b="1" dirty="0"/>
              <a:t>O </a:t>
            </a:r>
            <a:r>
              <a:rPr lang="en-US" sz="2400" b="1" dirty="0" err="1"/>
              <a:t>voto</a:t>
            </a:r>
            <a:r>
              <a:rPr lang="en-US" sz="2400" b="1" dirty="0"/>
              <a:t> </a:t>
            </a:r>
            <a:r>
              <a:rPr lang="en-US" sz="2400" b="1" dirty="0" err="1"/>
              <a:t>britânico</a:t>
            </a:r>
            <a:r>
              <a:rPr lang="en-US" sz="2400" b="1" dirty="0"/>
              <a:t> para </a:t>
            </a:r>
            <a:r>
              <a:rPr lang="en-US" sz="2400" b="1" dirty="0" err="1"/>
              <a:t>sair</a:t>
            </a:r>
            <a:r>
              <a:rPr lang="en-US" sz="2400" b="1" dirty="0"/>
              <a:t> da UE </a:t>
            </a:r>
            <a:r>
              <a:rPr lang="en-US" sz="2400" dirty="0"/>
              <a:t>(2016) – </a:t>
            </a:r>
            <a:r>
              <a:rPr lang="pt-BR" sz="2400" dirty="0"/>
              <a:t>também conhecido como Brexit. A votação foi em resposta aos sentimentos nacionalistas no Reino Unido.</a:t>
            </a:r>
            <a:endParaRPr lang="en-US" sz="2400" dirty="0"/>
          </a:p>
          <a:p>
            <a:pPr algn="just">
              <a:spcBef>
                <a:spcPts val="1800"/>
              </a:spcBef>
              <a:spcAft>
                <a:spcPts val="1800"/>
              </a:spcAft>
            </a:pPr>
            <a:r>
              <a:rPr lang="en-US" sz="2400" b="1" dirty="0"/>
              <a:t>Trans-Pacific Partnership </a:t>
            </a:r>
            <a:r>
              <a:rPr lang="en-US" sz="2400" dirty="0"/>
              <a:t>(2016) – A </a:t>
            </a:r>
            <a:r>
              <a:rPr lang="pt-BR" sz="2400" dirty="0"/>
              <a:t>TPP foi um acordo comercial entre os países da orla do Pacífico que se desfez, por falta de apoio.</a:t>
            </a:r>
            <a:endParaRPr lang="en-US" sz="2400" dirty="0"/>
          </a:p>
        </p:txBody>
      </p:sp>
    </p:spTree>
    <p:extLst>
      <p:ext uri="{BB962C8B-B14F-4D97-AF65-F5344CB8AC3E}">
        <p14:creationId xmlns:p14="http://schemas.microsoft.com/office/powerpoint/2010/main" val="3550389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Objetivos</a:t>
            </a:r>
            <a:endParaRPr lang="en-US" dirty="0"/>
          </a:p>
        </p:txBody>
      </p:sp>
      <p:sp>
        <p:nvSpPr>
          <p:cNvPr id="3" name="Content Placeholder 2"/>
          <p:cNvSpPr>
            <a:spLocks noGrp="1"/>
          </p:cNvSpPr>
          <p:nvPr>
            <p:ph idx="1"/>
          </p:nvPr>
        </p:nvSpPr>
        <p:spPr/>
        <p:txBody>
          <a:bodyPr/>
          <a:lstStyle/>
          <a:p>
            <a:pPr marL="549275" indent="-558800">
              <a:buNone/>
            </a:pPr>
            <a:r>
              <a:rPr lang="en-US" sz="2400" b="1" dirty="0">
                <a:solidFill>
                  <a:srgbClr val="007FA3"/>
                </a:solidFill>
              </a:rPr>
              <a:t>3.1 </a:t>
            </a:r>
            <a:r>
              <a:rPr lang="pt-PT" sz="2400" b="1" dirty="0"/>
              <a:t>Contrastar </a:t>
            </a:r>
            <a:r>
              <a:rPr lang="pt-PT" sz="2400" dirty="0"/>
              <a:t>as atitudes etnocêntricas, policêntricas, e geocêntricas face à globalização.</a:t>
            </a:r>
          </a:p>
          <a:p>
            <a:pPr marL="549275" indent="-558800">
              <a:buNone/>
            </a:pPr>
            <a:r>
              <a:rPr lang="en-US" sz="2400" b="1" dirty="0">
                <a:solidFill>
                  <a:srgbClr val="007FA3"/>
                </a:solidFill>
              </a:rPr>
              <a:t>3.2 </a:t>
            </a:r>
            <a:r>
              <a:rPr lang="pt-PT" sz="2400" b="1" dirty="0"/>
              <a:t>Conhecer </a:t>
            </a:r>
            <a:r>
              <a:rPr lang="pt-PT" sz="2400" dirty="0"/>
              <a:t>a importância das alianças e mecanismos de comércio. </a:t>
            </a:r>
          </a:p>
          <a:p>
            <a:pPr marL="549275" indent="-558800">
              <a:buNone/>
            </a:pPr>
            <a:r>
              <a:rPr lang="en-US" sz="2400" b="1" dirty="0">
                <a:solidFill>
                  <a:srgbClr val="007FA3"/>
                </a:solidFill>
              </a:rPr>
              <a:t>3.3</a:t>
            </a:r>
            <a:r>
              <a:rPr lang="pt-PT" sz="2400" b="1" dirty="0"/>
              <a:t> Descrever </a:t>
            </a:r>
            <a:r>
              <a:rPr lang="pt-PT" sz="2400" dirty="0"/>
              <a:t>as estruturas e técnicas que as organizações usam no processo de internacionalização</a:t>
            </a:r>
            <a:r>
              <a:rPr lang="en-US" sz="2400" dirty="0"/>
              <a:t>.</a:t>
            </a:r>
          </a:p>
          <a:p>
            <a:pPr marL="549275" indent="-558800">
              <a:buNone/>
            </a:pPr>
            <a:r>
              <a:rPr lang="en-US" sz="2400" b="1" dirty="0">
                <a:solidFill>
                  <a:srgbClr val="007FA3"/>
                </a:solidFill>
              </a:rPr>
              <a:t>3.4</a:t>
            </a:r>
            <a:r>
              <a:rPr lang="pt-PT" sz="2400" b="1" dirty="0"/>
              <a:t> Explicar </a:t>
            </a:r>
            <a:r>
              <a:rPr lang="pt-PT" sz="2400" dirty="0"/>
              <a:t>a relevância do ambiente politico-legal, económico, e cultural para a gestão global</a:t>
            </a:r>
            <a:r>
              <a:rPr lang="en-US" sz="2400" dirty="0"/>
              <a:t>.</a:t>
            </a:r>
          </a:p>
        </p:txBody>
      </p:sp>
    </p:spTree>
    <p:extLst>
      <p:ext uri="{BB962C8B-B14F-4D97-AF65-F5344CB8AC3E}">
        <p14:creationId xmlns:p14="http://schemas.microsoft.com/office/powerpoint/2010/main" val="6156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438" y="587055"/>
            <a:ext cx="8229600" cy="559904"/>
          </a:xfrm>
        </p:spPr>
        <p:txBody>
          <a:bodyPr/>
          <a:lstStyle/>
          <a:p>
            <a:pPr algn="ctr"/>
            <a:r>
              <a:rPr lang="en-US" sz="2800" dirty="0" err="1"/>
              <a:t>Nacionalismo</a:t>
            </a:r>
            <a:r>
              <a:rPr lang="en-US" sz="2800" dirty="0"/>
              <a:t> </a:t>
            </a:r>
            <a:r>
              <a:rPr lang="en-US" sz="2800" i="1" dirty="0"/>
              <a:t>vs.</a:t>
            </a:r>
            <a:r>
              <a:rPr lang="en-US" sz="2800" dirty="0"/>
              <a:t> </a:t>
            </a:r>
            <a:r>
              <a:rPr lang="en-US" sz="2800" dirty="0" err="1"/>
              <a:t>Globalização</a:t>
            </a:r>
            <a:r>
              <a:rPr lang="en-US" sz="2800" dirty="0"/>
              <a:t> </a:t>
            </a:r>
            <a:r>
              <a:rPr lang="en-US" sz="2800" dirty="0" err="1"/>
              <a:t>Pêndulo</a:t>
            </a:r>
            <a:endParaRPr lang="en-US" sz="2800" dirty="0"/>
          </a:p>
        </p:txBody>
      </p:sp>
      <p:pic>
        <p:nvPicPr>
          <p:cNvPr id="7" name="Picture Placeholder 6" descr="An illustration shows a pendulum swinging between “Nationalism” and “Globalism.” &#10;Long description is available in notes,&#10;press F6">
            <a:extLst>
              <a:ext uri="{FF2B5EF4-FFF2-40B4-BE49-F238E27FC236}">
                <a16:creationId xmlns:a16="http://schemas.microsoft.com/office/drawing/2014/main" id="{052D7880-31EB-495F-8DA2-7D5D13183574}"/>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603224" y="1261259"/>
            <a:ext cx="7964057" cy="4148941"/>
          </a:xfrm>
          <a:prstGeom prst="rect">
            <a:avLst/>
          </a:prstGeom>
        </p:spPr>
      </p:pic>
      <p:sp>
        <p:nvSpPr>
          <p:cNvPr id="6" name="Content Placeholder 5"/>
          <p:cNvSpPr>
            <a:spLocks noGrp="1"/>
          </p:cNvSpPr>
          <p:nvPr>
            <p:ph sz="quarter" idx="15"/>
          </p:nvPr>
        </p:nvSpPr>
        <p:spPr>
          <a:xfrm>
            <a:off x="457200" y="5638800"/>
            <a:ext cx="8229600" cy="533400"/>
          </a:xfrm>
        </p:spPr>
        <p:txBody>
          <a:bodyPr/>
          <a:lstStyle/>
          <a:p>
            <a:pPr marL="0" indent="0">
              <a:buNone/>
            </a:pPr>
            <a:r>
              <a:rPr lang="en-US" dirty="0"/>
              <a:t>Exhibit 4.2 shows the timeline and general shifts in attitude between globalism and nationalism.</a:t>
            </a:r>
          </a:p>
        </p:txBody>
      </p:sp>
    </p:spTree>
    <p:extLst>
      <p:ext uri="{BB962C8B-B14F-4D97-AF65-F5344CB8AC3E}">
        <p14:creationId xmlns:p14="http://schemas.microsoft.com/office/powerpoint/2010/main" val="2477094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D16B0-841B-45DD-9BC4-01BFC479DE4B}"/>
              </a:ext>
            </a:extLst>
          </p:cNvPr>
          <p:cNvSpPr>
            <a:spLocks noGrp="1"/>
          </p:cNvSpPr>
          <p:nvPr>
            <p:ph type="title"/>
          </p:nvPr>
        </p:nvSpPr>
        <p:spPr>
          <a:xfrm>
            <a:off x="470452" y="304800"/>
            <a:ext cx="8229600" cy="550652"/>
          </a:xfrm>
        </p:spPr>
        <p:txBody>
          <a:bodyPr/>
          <a:lstStyle/>
          <a:p>
            <a:r>
              <a:rPr lang="en-US" dirty="0" err="1"/>
              <a:t>Argumento</a:t>
            </a:r>
            <a:r>
              <a:rPr lang="en-US" dirty="0"/>
              <a:t> a favor da </a:t>
            </a:r>
            <a:r>
              <a:rPr lang="en-US" dirty="0" err="1"/>
              <a:t>Globalização</a:t>
            </a:r>
            <a:r>
              <a:rPr lang="en-US" dirty="0"/>
              <a:t>	</a:t>
            </a:r>
          </a:p>
        </p:txBody>
      </p:sp>
      <p:sp>
        <p:nvSpPr>
          <p:cNvPr id="3" name="Content Placeholder 2">
            <a:extLst>
              <a:ext uri="{FF2B5EF4-FFF2-40B4-BE49-F238E27FC236}">
                <a16:creationId xmlns:a16="http://schemas.microsoft.com/office/drawing/2014/main" id="{6E16E038-0E3E-4B2B-93E8-3AABACD70C62}"/>
              </a:ext>
            </a:extLst>
          </p:cNvPr>
          <p:cNvSpPr>
            <a:spLocks noGrp="1"/>
          </p:cNvSpPr>
          <p:nvPr>
            <p:ph idx="1"/>
          </p:nvPr>
        </p:nvSpPr>
        <p:spPr>
          <a:xfrm>
            <a:off x="457200" y="1219200"/>
            <a:ext cx="8229600" cy="4953000"/>
          </a:xfrm>
        </p:spPr>
        <p:txBody>
          <a:bodyPr/>
          <a:lstStyle/>
          <a:p>
            <a:pPr algn="just">
              <a:spcBef>
                <a:spcPts val="1800"/>
              </a:spcBef>
              <a:spcAft>
                <a:spcPts val="1800"/>
              </a:spcAft>
            </a:pPr>
            <a:r>
              <a:rPr lang="pt-PT" sz="2400" dirty="0"/>
              <a:t>O argumento </a:t>
            </a:r>
            <a:r>
              <a:rPr lang="pt-PT" sz="2400" i="1" dirty="0" err="1"/>
              <a:t>Win-Win</a:t>
            </a:r>
            <a:r>
              <a:rPr lang="pt-PT" sz="2400" dirty="0"/>
              <a:t>: Baseia-se na </a:t>
            </a:r>
            <a:r>
              <a:rPr lang="pt-PT" sz="2400" u="sng" dirty="0"/>
              <a:t>lei da vantagem comparativa</a:t>
            </a:r>
            <a:r>
              <a:rPr lang="pt-PT" sz="2400" dirty="0"/>
              <a:t> e sugere que se cada país fizer aquilo para o qual tem um menor custo de oportunidade isso será melhor para todos.</a:t>
            </a:r>
          </a:p>
          <a:p>
            <a:pPr marL="261938" indent="0" algn="just">
              <a:spcBef>
                <a:spcPts val="600"/>
              </a:spcBef>
              <a:spcAft>
                <a:spcPts val="600"/>
              </a:spcAft>
              <a:buNone/>
            </a:pPr>
            <a:r>
              <a:rPr lang="pt-PT" sz="2000" b="1" dirty="0"/>
              <a:t>Nota: </a:t>
            </a:r>
            <a:r>
              <a:rPr lang="pt-PT" sz="2000" dirty="0"/>
              <a:t>Por oposição a uma decisão baseada numa vantagem absoluta.</a:t>
            </a:r>
            <a:br>
              <a:rPr lang="pt-PT" sz="2000" dirty="0"/>
            </a:br>
            <a:br>
              <a:rPr lang="pt-PT" sz="2000" dirty="0"/>
            </a:br>
            <a:r>
              <a:rPr lang="pt-PT" sz="2000" dirty="0"/>
              <a:t>Vejam a explicação com este recurso:</a:t>
            </a:r>
          </a:p>
          <a:p>
            <a:pPr marL="261938" indent="0" algn="just">
              <a:spcBef>
                <a:spcPts val="600"/>
              </a:spcBef>
              <a:spcAft>
                <a:spcPts val="600"/>
              </a:spcAft>
              <a:buNone/>
            </a:pPr>
            <a:r>
              <a:rPr lang="pt-PT" sz="1050" dirty="0">
                <a:hlinkClick r:id="rId3"/>
              </a:rPr>
              <a:t>https://www.khanacademy.org/economics-finance-domain/ap-macroeconomics/basic-economics-concepts-macro/scarcity-and-growth/v/opportunity-cost-and-comparative-advantage-macroeconomics-khan-academy</a:t>
            </a:r>
            <a:r>
              <a:rPr lang="pt-PT" sz="1050" dirty="0"/>
              <a:t> </a:t>
            </a:r>
          </a:p>
          <a:p>
            <a:pPr marL="261938" indent="0" algn="just">
              <a:spcBef>
                <a:spcPts val="600"/>
              </a:spcBef>
              <a:spcAft>
                <a:spcPts val="600"/>
              </a:spcAft>
              <a:buNone/>
            </a:pPr>
            <a:endParaRPr lang="pt-PT" sz="1050" dirty="0"/>
          </a:p>
          <a:p>
            <a:pPr marL="266700" indent="-266700" algn="just">
              <a:spcBef>
                <a:spcPts val="600"/>
              </a:spcBef>
              <a:spcAft>
                <a:spcPts val="600"/>
              </a:spcAft>
            </a:pPr>
            <a:r>
              <a:rPr lang="pt-PT" sz="2400" dirty="0"/>
              <a:t>O argumento de que uma crescente interdependência económica torna menos provável a existência de conflitos (armados) entre países.</a:t>
            </a:r>
          </a:p>
        </p:txBody>
      </p:sp>
    </p:spTree>
    <p:extLst>
      <p:ext uri="{BB962C8B-B14F-4D97-AF65-F5344CB8AC3E}">
        <p14:creationId xmlns:p14="http://schemas.microsoft.com/office/powerpoint/2010/main" val="470536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47B91-2B40-4299-8994-89907C3D5B48}"/>
              </a:ext>
            </a:extLst>
          </p:cNvPr>
          <p:cNvSpPr>
            <a:spLocks noGrp="1"/>
          </p:cNvSpPr>
          <p:nvPr>
            <p:ph type="title"/>
          </p:nvPr>
        </p:nvSpPr>
        <p:spPr>
          <a:xfrm>
            <a:off x="457200" y="152400"/>
            <a:ext cx="8229600" cy="550652"/>
          </a:xfrm>
        </p:spPr>
        <p:txBody>
          <a:bodyPr/>
          <a:lstStyle/>
          <a:p>
            <a:r>
              <a:rPr lang="en-US" dirty="0" err="1"/>
              <a:t>Argumentos</a:t>
            </a:r>
            <a:r>
              <a:rPr lang="en-US" dirty="0"/>
              <a:t> contra a </a:t>
            </a:r>
            <a:r>
              <a:rPr lang="en-US" dirty="0" err="1"/>
              <a:t>Globalização</a:t>
            </a:r>
            <a:endParaRPr lang="en-US" dirty="0"/>
          </a:p>
        </p:txBody>
      </p:sp>
      <p:sp>
        <p:nvSpPr>
          <p:cNvPr id="3" name="Content Placeholder 2">
            <a:extLst>
              <a:ext uri="{FF2B5EF4-FFF2-40B4-BE49-F238E27FC236}">
                <a16:creationId xmlns:a16="http://schemas.microsoft.com/office/drawing/2014/main" id="{E0FFEEB2-9234-4DB2-A555-5FF352FF97E8}"/>
              </a:ext>
            </a:extLst>
          </p:cNvPr>
          <p:cNvSpPr>
            <a:spLocks noGrp="1"/>
          </p:cNvSpPr>
          <p:nvPr>
            <p:ph idx="1"/>
          </p:nvPr>
        </p:nvSpPr>
        <p:spPr>
          <a:xfrm>
            <a:off x="457200" y="1003853"/>
            <a:ext cx="8229600" cy="3720548"/>
          </a:xfrm>
        </p:spPr>
        <p:txBody>
          <a:bodyPr/>
          <a:lstStyle/>
          <a:p>
            <a:pPr algn="just">
              <a:spcBef>
                <a:spcPts val="1200"/>
              </a:spcBef>
              <a:spcAft>
                <a:spcPts val="1200"/>
              </a:spcAft>
            </a:pPr>
            <a:r>
              <a:rPr lang="pt-BR" sz="2400" dirty="0"/>
              <a:t>Dependência económica externa poderá constituir uma barreira à liberdade política de cada nação. </a:t>
            </a:r>
          </a:p>
          <a:p>
            <a:pPr algn="just">
              <a:spcBef>
                <a:spcPts val="1200"/>
              </a:spcBef>
              <a:spcAft>
                <a:spcPts val="1200"/>
              </a:spcAft>
            </a:pPr>
            <a:r>
              <a:rPr lang="pt-BR" sz="2400" dirty="0"/>
              <a:t>Os críticos da globalização afirmam que os empregos estão a sair das nações desenvolvidas (com elevado custo de mão de obra) para as nações com mão-de-obra barata.</a:t>
            </a:r>
          </a:p>
          <a:p>
            <a:pPr algn="just">
              <a:spcBef>
                <a:spcPts val="1200"/>
              </a:spcBef>
              <a:spcAft>
                <a:spcPts val="1200"/>
              </a:spcAft>
            </a:pPr>
            <a:r>
              <a:rPr lang="pt-BR" sz="2400" dirty="0"/>
              <a:t>Bens baratos em todo o mundo e maior circulação de profissionais (de todo o mundo) criaram estagnação salarial para a classe média.</a:t>
            </a:r>
          </a:p>
          <a:p>
            <a:pPr algn="just">
              <a:spcBef>
                <a:spcPts val="1200"/>
              </a:spcBef>
              <a:spcAft>
                <a:spcPts val="1200"/>
              </a:spcAft>
            </a:pPr>
            <a:r>
              <a:rPr lang="pt-BR" sz="2400" dirty="0"/>
              <a:t>A globalização e o capitalismo aumentaram a desigualdade na distribuição da riqueza.</a:t>
            </a:r>
          </a:p>
        </p:txBody>
      </p:sp>
    </p:spTree>
    <p:extLst>
      <p:ext uri="{BB962C8B-B14F-4D97-AF65-F5344CB8AC3E}">
        <p14:creationId xmlns:p14="http://schemas.microsoft.com/office/powerpoint/2010/main" val="2836780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AD7A2-A71F-4EEE-AD4F-9D2D99B1C483}"/>
              </a:ext>
            </a:extLst>
          </p:cNvPr>
          <p:cNvSpPr>
            <a:spLocks noGrp="1"/>
          </p:cNvSpPr>
          <p:nvPr>
            <p:ph type="title"/>
          </p:nvPr>
        </p:nvSpPr>
        <p:spPr>
          <a:xfrm>
            <a:off x="470452" y="194808"/>
            <a:ext cx="8229600" cy="490992"/>
          </a:xfrm>
        </p:spPr>
        <p:txBody>
          <a:bodyPr/>
          <a:lstStyle/>
          <a:p>
            <a:r>
              <a:rPr lang="en-US" sz="2800" dirty="0" err="1"/>
              <a:t>Implicações</a:t>
            </a:r>
            <a:r>
              <a:rPr lang="en-US" sz="2800" dirty="0"/>
              <a:t> da </a:t>
            </a:r>
            <a:r>
              <a:rPr lang="en-US" sz="2800" dirty="0" err="1"/>
              <a:t>Globalização</a:t>
            </a:r>
            <a:r>
              <a:rPr lang="en-US" sz="2800" dirty="0"/>
              <a:t> Para a </a:t>
            </a:r>
            <a:r>
              <a:rPr lang="en-US" sz="2800" dirty="0" err="1"/>
              <a:t>Gestão</a:t>
            </a:r>
            <a:endParaRPr lang="en-US" sz="2800" dirty="0"/>
          </a:p>
        </p:txBody>
      </p:sp>
      <p:sp>
        <p:nvSpPr>
          <p:cNvPr id="3" name="Content Placeholder 2">
            <a:extLst>
              <a:ext uri="{FF2B5EF4-FFF2-40B4-BE49-F238E27FC236}">
                <a16:creationId xmlns:a16="http://schemas.microsoft.com/office/drawing/2014/main" id="{7256135A-8713-424E-A31C-50A295592DD2}"/>
              </a:ext>
            </a:extLst>
          </p:cNvPr>
          <p:cNvSpPr>
            <a:spLocks noGrp="1"/>
          </p:cNvSpPr>
          <p:nvPr>
            <p:ph idx="1"/>
          </p:nvPr>
        </p:nvSpPr>
        <p:spPr>
          <a:xfrm>
            <a:off x="457200" y="1003852"/>
            <a:ext cx="8229600" cy="5320747"/>
          </a:xfrm>
        </p:spPr>
        <p:txBody>
          <a:bodyPr/>
          <a:lstStyle/>
          <a:p>
            <a:pPr algn="just">
              <a:spcBef>
                <a:spcPts val="1200"/>
              </a:spcBef>
              <a:spcAft>
                <a:spcPts val="1200"/>
              </a:spcAft>
            </a:pPr>
            <a:r>
              <a:rPr lang="pt-BR" sz="2400" dirty="0"/>
              <a:t>A globalização continuará apesar de suas críticas porque:</a:t>
            </a:r>
          </a:p>
          <a:p>
            <a:pPr lvl="1" algn="just">
              <a:spcBef>
                <a:spcPts val="1200"/>
              </a:spcBef>
              <a:spcAft>
                <a:spcPts val="1200"/>
              </a:spcAft>
              <a:buFont typeface="Courier New" panose="02070309020205020404" pitchFamily="49" charset="0"/>
              <a:buChar char="o"/>
            </a:pPr>
            <a:r>
              <a:rPr lang="pt-BR" sz="2400" dirty="0"/>
              <a:t>A infraestrutura já está pronta para o comércio global.</a:t>
            </a:r>
          </a:p>
          <a:p>
            <a:pPr lvl="1" algn="just">
              <a:spcBef>
                <a:spcPts val="1200"/>
              </a:spcBef>
              <a:spcAft>
                <a:spcPts val="1200"/>
              </a:spcAft>
              <a:buFont typeface="Courier New" panose="02070309020205020404" pitchFamily="49" charset="0"/>
              <a:buChar char="o"/>
            </a:pPr>
            <a:r>
              <a:rPr lang="pt-BR" sz="2400" dirty="0"/>
              <a:t>A evidência mostra que a globalização não é a causa do desemprego, mas sim a tecnologia e a automação.</a:t>
            </a:r>
          </a:p>
          <a:p>
            <a:pPr lvl="1" algn="just">
              <a:spcBef>
                <a:spcPts val="1200"/>
              </a:spcBef>
              <a:spcAft>
                <a:spcPts val="1200"/>
              </a:spcAft>
              <a:buFont typeface="Courier New" panose="02070309020205020404" pitchFamily="49" charset="0"/>
              <a:buChar char="o"/>
            </a:pPr>
            <a:r>
              <a:rPr lang="pt-BR" sz="2400" dirty="0"/>
              <a:t>Os gestores precisam desenvolver as capacidades necessárias para atuar globalmente.</a:t>
            </a:r>
          </a:p>
          <a:p>
            <a:pPr marL="457200" lvl="1" indent="0" algn="just">
              <a:spcBef>
                <a:spcPts val="1200"/>
              </a:spcBef>
              <a:spcAft>
                <a:spcPts val="1200"/>
              </a:spcAft>
              <a:buNone/>
            </a:pPr>
            <a:endParaRPr lang="en-US" sz="2400" dirty="0"/>
          </a:p>
        </p:txBody>
      </p:sp>
    </p:spTree>
    <p:extLst>
      <p:ext uri="{BB962C8B-B14F-4D97-AF65-F5344CB8AC3E}">
        <p14:creationId xmlns:p14="http://schemas.microsoft.com/office/powerpoint/2010/main" val="1767176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Modos</a:t>
            </a:r>
            <a:r>
              <a:rPr lang="en-US" dirty="0"/>
              <a:t> de </a:t>
            </a:r>
            <a:r>
              <a:rPr lang="en-US" dirty="0" err="1"/>
              <a:t>Internacionalização</a:t>
            </a:r>
            <a:endParaRPr lang="en-US" b="0" dirty="0"/>
          </a:p>
        </p:txBody>
      </p:sp>
      <p:sp>
        <p:nvSpPr>
          <p:cNvPr id="5" name="Rectangle 3"/>
          <p:cNvSpPr txBox="1">
            <a:spLocks/>
          </p:cNvSpPr>
          <p:nvPr/>
        </p:nvSpPr>
        <p:spPr bwMode="auto">
          <a:xfrm>
            <a:off x="485633" y="1981200"/>
            <a:ext cx="8229600" cy="3979460"/>
          </a:xfrm>
          <a:prstGeom prst="rect">
            <a:avLst/>
          </a:prstGeom>
          <a:noFill/>
          <a:ln w="9525">
            <a:noFill/>
            <a:miter lim="800000"/>
            <a:headEnd/>
            <a:tailEnd/>
          </a:ln>
        </p:spPr>
        <p:txBody>
          <a:bodyPr/>
          <a:lstStyle/>
          <a:p>
            <a:pPr marL="171450" indent="-171450" algn="just">
              <a:lnSpc>
                <a:spcPct val="90000"/>
              </a:lnSpc>
              <a:buFontTx/>
              <a:buChar char="-"/>
            </a:pPr>
            <a:r>
              <a:rPr lang="pt-PT" sz="2400" b="1" dirty="0"/>
              <a:t> Aprovisionamento global</a:t>
            </a:r>
            <a:r>
              <a:rPr lang="pt-PT" sz="2400" dirty="0"/>
              <a:t> (Outsourcing Global) – Adquirir materiais e força de trabalho noutros países (</a:t>
            </a:r>
            <a:r>
              <a:rPr lang="pt-PT" sz="2400" i="1" dirty="0"/>
              <a:t>e.g.,</a:t>
            </a:r>
            <a:r>
              <a:rPr lang="pt-PT" sz="2400" dirty="0"/>
              <a:t> nos países onde for mais barato). </a:t>
            </a:r>
          </a:p>
          <a:p>
            <a:pPr algn="just">
              <a:lnSpc>
                <a:spcPct val="90000"/>
              </a:lnSpc>
              <a:buFontTx/>
              <a:buChar char="-"/>
            </a:pPr>
            <a:endParaRPr lang="pt-PT" sz="2400" dirty="0"/>
          </a:p>
          <a:p>
            <a:pPr marL="171450" indent="-171450" algn="just">
              <a:lnSpc>
                <a:spcPct val="90000"/>
              </a:lnSpc>
              <a:buFontTx/>
              <a:buChar char="-"/>
            </a:pPr>
            <a:r>
              <a:rPr lang="pt-PT" sz="2400" b="1" dirty="0"/>
              <a:t> Exportação</a:t>
            </a:r>
            <a:r>
              <a:rPr lang="pt-PT" sz="2400" dirty="0"/>
              <a:t> – Vender produtos/serviços noutro país, produzidos domesticamente.</a:t>
            </a:r>
          </a:p>
          <a:p>
            <a:pPr marL="171450" indent="-171450" algn="just">
              <a:lnSpc>
                <a:spcPct val="90000"/>
              </a:lnSpc>
              <a:buFontTx/>
              <a:buChar char="-"/>
            </a:pPr>
            <a:endParaRPr lang="pt-PT" sz="2400" dirty="0"/>
          </a:p>
          <a:p>
            <a:pPr marL="171450" indent="-171450" algn="just">
              <a:lnSpc>
                <a:spcPct val="90000"/>
              </a:lnSpc>
              <a:buFontTx/>
              <a:buChar char="-"/>
            </a:pPr>
            <a:r>
              <a:rPr lang="pt-PT" sz="2400" b="1" dirty="0"/>
              <a:t> Importação</a:t>
            </a:r>
            <a:r>
              <a:rPr lang="pt-PT" sz="2400" dirty="0"/>
              <a:t> – Adquirir produtos/serviços noutro país par os revender internamente.</a:t>
            </a:r>
          </a:p>
          <a:p>
            <a:pPr eaLnBrk="0" hangingPunct="0">
              <a:spcBef>
                <a:spcPct val="20000"/>
              </a:spcBef>
            </a:pPr>
            <a:endParaRPr lang="en-US" sz="2400" dirty="0"/>
          </a:p>
        </p:txBody>
      </p:sp>
    </p:spTree>
    <p:extLst>
      <p:ext uri="{BB962C8B-B14F-4D97-AF65-F5344CB8AC3E}">
        <p14:creationId xmlns:p14="http://schemas.microsoft.com/office/powerpoint/2010/main" val="1464317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Modos</a:t>
            </a:r>
            <a:r>
              <a:rPr lang="en-US" dirty="0"/>
              <a:t> de </a:t>
            </a:r>
            <a:r>
              <a:rPr lang="en-US" dirty="0" err="1"/>
              <a:t>Internacionalização</a:t>
            </a:r>
            <a:endParaRPr lang="en-US" b="0" dirty="0"/>
          </a:p>
        </p:txBody>
      </p:sp>
      <p:sp>
        <p:nvSpPr>
          <p:cNvPr id="4" name="Rectangle 3"/>
          <p:cNvSpPr txBox="1">
            <a:spLocks/>
          </p:cNvSpPr>
          <p:nvPr/>
        </p:nvSpPr>
        <p:spPr bwMode="auto">
          <a:xfrm>
            <a:off x="471985" y="2209800"/>
            <a:ext cx="8229600" cy="4038600"/>
          </a:xfrm>
          <a:prstGeom prst="rect">
            <a:avLst/>
          </a:prstGeom>
          <a:noFill/>
          <a:ln w="9525">
            <a:noFill/>
            <a:miter lim="800000"/>
            <a:headEnd/>
            <a:tailEnd/>
          </a:ln>
        </p:spPr>
        <p:txBody>
          <a:bodyPr/>
          <a:lstStyle/>
          <a:p>
            <a:pPr marL="266700" indent="-266700" algn="just">
              <a:lnSpc>
                <a:spcPct val="90000"/>
              </a:lnSpc>
              <a:buFontTx/>
              <a:buChar char="-"/>
            </a:pPr>
            <a:r>
              <a:rPr lang="pt-PT" sz="2400" b="1" dirty="0"/>
              <a:t>Licenciamento</a:t>
            </a:r>
            <a:r>
              <a:rPr lang="pt-PT" sz="2400" dirty="0"/>
              <a:t> - Dar a outra organização o direito de produzir ou vender os produtos, usando a mesma tecnologia e especificações.</a:t>
            </a:r>
          </a:p>
          <a:p>
            <a:pPr marL="266700" indent="-266700" algn="just">
              <a:lnSpc>
                <a:spcPct val="90000"/>
              </a:lnSpc>
              <a:buFontTx/>
              <a:buChar char="-"/>
            </a:pPr>
            <a:endParaRPr lang="pt-PT" sz="2400" dirty="0"/>
          </a:p>
          <a:p>
            <a:pPr marL="266700" indent="-266700" algn="just">
              <a:lnSpc>
                <a:spcPct val="90000"/>
              </a:lnSpc>
              <a:buFontTx/>
              <a:buChar char="-"/>
            </a:pPr>
            <a:endParaRPr lang="pt-PT" sz="2400" dirty="0"/>
          </a:p>
          <a:p>
            <a:pPr marL="266700" indent="-266700" algn="just">
              <a:lnSpc>
                <a:spcPct val="90000"/>
              </a:lnSpc>
              <a:buFontTx/>
              <a:buChar char="-"/>
            </a:pPr>
            <a:r>
              <a:rPr lang="pt-PT" sz="2400" b="1" dirty="0"/>
              <a:t>Franchising</a:t>
            </a:r>
            <a:r>
              <a:rPr lang="pt-PT" sz="2400" dirty="0"/>
              <a:t> – Dar a outra organização o direito de usar o nosso nome e métodos de operação.</a:t>
            </a:r>
          </a:p>
          <a:p>
            <a:pPr marL="342900" indent="-342900" eaLnBrk="0" hangingPunct="0">
              <a:spcBef>
                <a:spcPct val="20000"/>
              </a:spcBef>
              <a:buFont typeface="Arial" charset="0"/>
              <a:buNone/>
            </a:pPr>
            <a:endParaRPr lang="en-US" sz="2400" dirty="0"/>
          </a:p>
        </p:txBody>
      </p:sp>
    </p:spTree>
    <p:extLst>
      <p:ext uri="{BB962C8B-B14F-4D97-AF65-F5344CB8AC3E}">
        <p14:creationId xmlns:p14="http://schemas.microsoft.com/office/powerpoint/2010/main" val="1206183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Modos</a:t>
            </a:r>
            <a:r>
              <a:rPr lang="en-US" dirty="0"/>
              <a:t> de </a:t>
            </a:r>
            <a:r>
              <a:rPr lang="en-US" dirty="0" err="1"/>
              <a:t>Internacionalização</a:t>
            </a:r>
            <a:endParaRPr lang="en-US" dirty="0"/>
          </a:p>
        </p:txBody>
      </p:sp>
      <p:sp>
        <p:nvSpPr>
          <p:cNvPr id="4" name="Rectangle 3"/>
          <p:cNvSpPr txBox="1">
            <a:spLocks/>
          </p:cNvSpPr>
          <p:nvPr/>
        </p:nvSpPr>
        <p:spPr bwMode="auto">
          <a:xfrm>
            <a:off x="457200" y="1981200"/>
            <a:ext cx="8229600" cy="4229645"/>
          </a:xfrm>
          <a:prstGeom prst="rect">
            <a:avLst/>
          </a:prstGeom>
          <a:noFill/>
          <a:ln w="9525">
            <a:noFill/>
            <a:miter lim="800000"/>
            <a:headEnd/>
            <a:tailEnd/>
          </a:ln>
        </p:spPr>
        <p:txBody>
          <a:bodyPr/>
          <a:lstStyle/>
          <a:p>
            <a:pPr marL="266700" indent="-266700" algn="just">
              <a:lnSpc>
                <a:spcPct val="90000"/>
              </a:lnSpc>
              <a:buFontTx/>
              <a:buChar char="-"/>
            </a:pPr>
            <a:r>
              <a:rPr lang="pt-PT" sz="2400" b="1" dirty="0"/>
              <a:t>Alianças estratégicas</a:t>
            </a:r>
            <a:r>
              <a:rPr lang="pt-PT" sz="2400" dirty="0"/>
              <a:t> – Parcerias entre empresas de diferentes países, em que se partilham recursos e conhecimento para desenvolver novos produtos ou construir unidades de produção.</a:t>
            </a:r>
          </a:p>
          <a:p>
            <a:pPr marL="266700" indent="-266700" algn="just">
              <a:lnSpc>
                <a:spcPct val="90000"/>
              </a:lnSpc>
              <a:buFontTx/>
              <a:buChar char="-"/>
            </a:pPr>
            <a:endParaRPr lang="pt-PT" sz="2400" dirty="0"/>
          </a:p>
          <a:p>
            <a:pPr marL="266700" indent="-266700" algn="just">
              <a:lnSpc>
                <a:spcPct val="90000"/>
              </a:lnSpc>
              <a:buFontTx/>
              <a:buChar char="-"/>
            </a:pPr>
            <a:r>
              <a:rPr lang="pt-PT" sz="2400" b="1" i="1" dirty="0" err="1"/>
              <a:t>Joint</a:t>
            </a:r>
            <a:r>
              <a:rPr lang="pt-PT" sz="2400" b="1" i="1" dirty="0"/>
              <a:t> Venture</a:t>
            </a:r>
            <a:r>
              <a:rPr lang="pt-PT" sz="2400" i="1" dirty="0"/>
              <a:t> </a:t>
            </a:r>
            <a:r>
              <a:rPr lang="pt-PT" sz="2400" dirty="0"/>
              <a:t>– Tipo específico de aliança estratégica em que os parceiros f</a:t>
            </a:r>
            <a:r>
              <a:rPr lang="pt-PT" sz="2400" u="sng" dirty="0"/>
              <a:t>ormam uma organização separada e independente</a:t>
            </a:r>
            <a:r>
              <a:rPr lang="pt-PT" sz="2400" dirty="0"/>
              <a:t>, detida por ambos.</a:t>
            </a:r>
          </a:p>
          <a:p>
            <a:pPr marL="342900" indent="-342900" eaLnBrk="0" hangingPunct="0">
              <a:spcBef>
                <a:spcPct val="20000"/>
              </a:spcBef>
              <a:buFont typeface="Arial" charset="0"/>
              <a:buChar char="•"/>
            </a:pPr>
            <a:endParaRPr lang="pt-PT" sz="2400" dirty="0"/>
          </a:p>
        </p:txBody>
      </p:sp>
    </p:spTree>
    <p:extLst>
      <p:ext uri="{BB962C8B-B14F-4D97-AF65-F5344CB8AC3E}">
        <p14:creationId xmlns:p14="http://schemas.microsoft.com/office/powerpoint/2010/main" val="41615782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bwMode="auto">
          <a:xfrm>
            <a:off x="457200" y="2209800"/>
            <a:ext cx="8229600" cy="3916363"/>
          </a:xfrm>
          <a:prstGeom prst="rect">
            <a:avLst/>
          </a:prstGeom>
          <a:noFill/>
          <a:ln w="9525">
            <a:noFill/>
            <a:miter lim="800000"/>
            <a:headEnd/>
            <a:tailEnd/>
          </a:ln>
        </p:spPr>
        <p:txBody>
          <a:bodyPr/>
          <a:lstStyle/>
          <a:p>
            <a:pPr marL="361950" indent="-361950" algn="just" eaLnBrk="0" hangingPunct="0">
              <a:spcBef>
                <a:spcPct val="20000"/>
              </a:spcBef>
              <a:buFontTx/>
              <a:buChar char="-"/>
            </a:pPr>
            <a:r>
              <a:rPr lang="pt-PT" sz="2400" b="1" dirty="0"/>
              <a:t>Filial estrangeira</a:t>
            </a:r>
            <a:r>
              <a:rPr lang="pt-PT" sz="2400" dirty="0"/>
              <a:t> – Investimento direto num país estrangeiro, criando uma organização nesse país que funcionará como parte da organização </a:t>
            </a:r>
            <a:r>
              <a:rPr lang="pt-PT" sz="2400" dirty="0" err="1"/>
              <a:t>multidoméstica</a:t>
            </a:r>
            <a:r>
              <a:rPr lang="pt-PT" sz="2400" dirty="0"/>
              <a:t> (controle local) ou global (controle centralizado).</a:t>
            </a:r>
          </a:p>
          <a:p>
            <a:pPr marL="361950" indent="-361950" algn="just" eaLnBrk="0" hangingPunct="0">
              <a:spcBef>
                <a:spcPct val="20000"/>
              </a:spcBef>
              <a:buFontTx/>
              <a:buChar char="-"/>
            </a:pPr>
            <a:endParaRPr lang="pt-PT" sz="2400" dirty="0"/>
          </a:p>
          <a:p>
            <a:pPr marL="361950" algn="just" eaLnBrk="0" hangingPunct="0">
              <a:spcBef>
                <a:spcPct val="20000"/>
              </a:spcBef>
            </a:pPr>
            <a:r>
              <a:rPr lang="pt-PT" sz="2400" u="sng" dirty="0"/>
              <a:t>Sucursal</a:t>
            </a:r>
            <a:r>
              <a:rPr lang="pt-PT" sz="2400" dirty="0"/>
              <a:t>: Investimento direto, sem autonomia jurídica.</a:t>
            </a:r>
            <a:br>
              <a:rPr lang="pt-PT" sz="2400" dirty="0"/>
            </a:br>
            <a:br>
              <a:rPr lang="pt-PT" sz="2400" dirty="0"/>
            </a:br>
            <a:r>
              <a:rPr lang="pt-PT" dirty="0"/>
              <a:t>Exemplo relacionado: </a:t>
            </a:r>
            <a:r>
              <a:rPr lang="pt-PT" sz="1400" dirty="0">
                <a:hlinkClick r:id="rId3"/>
              </a:rPr>
              <a:t>https://eco.sapo.pt/2018/02/25/banco-estrangeiros-estao-a-passar-a-sucursal-mas-porque/</a:t>
            </a:r>
            <a:endParaRPr lang="pt-PT" sz="1400" dirty="0"/>
          </a:p>
          <a:p>
            <a:pPr marL="361950" indent="-361950" algn="just" eaLnBrk="0" hangingPunct="0">
              <a:spcBef>
                <a:spcPct val="20000"/>
              </a:spcBef>
              <a:buFontTx/>
              <a:buChar char="-"/>
            </a:pPr>
            <a:endParaRPr lang="pt-PT" sz="2400" dirty="0"/>
          </a:p>
          <a:p>
            <a:pPr marL="342900" indent="-342900" eaLnBrk="0" hangingPunct="0">
              <a:spcBef>
                <a:spcPct val="20000"/>
              </a:spcBef>
              <a:buFont typeface="Arial" charset="0"/>
              <a:buChar char="•"/>
            </a:pPr>
            <a:endParaRPr lang="en-US" sz="2400" dirty="0"/>
          </a:p>
        </p:txBody>
      </p:sp>
      <p:sp>
        <p:nvSpPr>
          <p:cNvPr id="6" name="Title 1"/>
          <p:cNvSpPr>
            <a:spLocks noGrp="1"/>
          </p:cNvSpPr>
          <p:nvPr>
            <p:ph type="title"/>
          </p:nvPr>
        </p:nvSpPr>
        <p:spPr/>
        <p:txBody>
          <a:bodyPr/>
          <a:lstStyle/>
          <a:p>
            <a:r>
              <a:rPr lang="en-US" dirty="0" err="1"/>
              <a:t>Modos</a:t>
            </a:r>
            <a:r>
              <a:rPr lang="en-US" dirty="0"/>
              <a:t> de </a:t>
            </a:r>
            <a:r>
              <a:rPr lang="en-US" dirty="0" err="1"/>
              <a:t>Internacionalização</a:t>
            </a:r>
            <a:endParaRPr lang="en-US" dirty="0"/>
          </a:p>
        </p:txBody>
      </p:sp>
    </p:spTree>
    <p:extLst>
      <p:ext uri="{BB962C8B-B14F-4D97-AF65-F5344CB8AC3E}">
        <p14:creationId xmlns:p14="http://schemas.microsoft.com/office/powerpoint/2010/main" val="966225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33400"/>
          </a:xfrm>
        </p:spPr>
        <p:txBody>
          <a:bodyPr/>
          <a:lstStyle/>
          <a:p>
            <a:r>
              <a:rPr lang="en-US" dirty="0" err="1"/>
              <a:t>Modos</a:t>
            </a:r>
            <a:r>
              <a:rPr lang="en-US" dirty="0"/>
              <a:t> de </a:t>
            </a:r>
            <a:r>
              <a:rPr lang="en-US" dirty="0" err="1"/>
              <a:t>Internacionalização</a:t>
            </a:r>
            <a:endParaRPr lang="en-US" dirty="0"/>
          </a:p>
        </p:txBody>
      </p:sp>
      <p:pic>
        <p:nvPicPr>
          <p:cNvPr id="6" name="Picture 2" descr="Organizations go global with global investment from minimal to significant in following ways: &#10;• Global Sourcing&#10;• Exporting and Importing&#10;• Licensing&#10;• Franchising&#10;• Strategic Alliance – Joint Venture&#10;• Foreign Subsidiary."/>
          <p:cNvPicPr>
            <a:picLocks noChangeAspect="1" noChangeArrowheads="1"/>
          </p:cNvPicPr>
          <p:nvPr/>
        </p:nvPicPr>
        <p:blipFill>
          <a:blip r:embed="rId3" cstate="print"/>
          <a:srcRect/>
          <a:stretch>
            <a:fillRect/>
          </a:stretch>
        </p:blipFill>
        <p:spPr bwMode="auto">
          <a:xfrm>
            <a:off x="457200" y="1905000"/>
            <a:ext cx="8325377" cy="4422859"/>
          </a:xfrm>
          <a:prstGeom prst="rect">
            <a:avLst/>
          </a:prstGeom>
          <a:noFill/>
          <a:ln w="9525">
            <a:noFill/>
            <a:miter lim="800000"/>
            <a:headEnd/>
            <a:tailEnd/>
          </a:ln>
        </p:spPr>
      </p:pic>
    </p:spTree>
    <p:extLst>
      <p:ext uri="{BB962C8B-B14F-4D97-AF65-F5344CB8AC3E}">
        <p14:creationId xmlns:p14="http://schemas.microsoft.com/office/powerpoint/2010/main" val="8763390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err="1"/>
              <a:t>Tipos</a:t>
            </a:r>
            <a:r>
              <a:rPr lang="en-US" sz="3600" dirty="0"/>
              <a:t> de </a:t>
            </a:r>
            <a:r>
              <a:rPr lang="en-US" sz="3600" dirty="0" err="1"/>
              <a:t>organizações</a:t>
            </a:r>
            <a:r>
              <a:rPr lang="en-US" sz="3600" dirty="0"/>
              <a:t> </a:t>
            </a:r>
            <a:r>
              <a:rPr lang="en-US" sz="3600" dirty="0" err="1"/>
              <a:t>Internacionais</a:t>
            </a:r>
            <a:endParaRPr lang="pt-PT" dirty="0"/>
          </a:p>
        </p:txBody>
      </p:sp>
      <p:sp>
        <p:nvSpPr>
          <p:cNvPr id="6" name="Rectangle 3"/>
          <p:cNvSpPr txBox="1">
            <a:spLocks/>
          </p:cNvSpPr>
          <p:nvPr/>
        </p:nvSpPr>
        <p:spPr bwMode="auto">
          <a:xfrm>
            <a:off x="358822" y="1828800"/>
            <a:ext cx="8426355" cy="4249276"/>
          </a:xfrm>
          <a:prstGeom prst="rect">
            <a:avLst/>
          </a:prstGeom>
          <a:noFill/>
          <a:ln w="9525">
            <a:noFill/>
            <a:miter lim="800000"/>
            <a:headEnd/>
            <a:tailEnd/>
          </a:ln>
        </p:spPr>
        <p:txBody>
          <a:bodyPr/>
          <a:lstStyle/>
          <a:p>
            <a:pPr algn="just">
              <a:lnSpc>
                <a:spcPct val="80000"/>
              </a:lnSpc>
            </a:pPr>
            <a:r>
              <a:rPr lang="pt-PT" sz="2400" b="1" dirty="0"/>
              <a:t>Multinacionais</a:t>
            </a:r>
            <a:r>
              <a:rPr lang="pt-PT" sz="2400" dirty="0"/>
              <a:t> (termo genérico) – Mantêm operações em vários países.</a:t>
            </a:r>
          </a:p>
          <a:p>
            <a:pPr algn="just">
              <a:lnSpc>
                <a:spcPct val="80000"/>
              </a:lnSpc>
            </a:pPr>
            <a:endParaRPr lang="pt-PT" sz="2400" dirty="0"/>
          </a:p>
          <a:p>
            <a:pPr algn="just">
              <a:lnSpc>
                <a:spcPct val="80000"/>
              </a:lnSpc>
            </a:pPr>
            <a:r>
              <a:rPr lang="pt-PT" sz="1600" i="1" dirty="0"/>
              <a:t>Designações mais específicas:</a:t>
            </a:r>
          </a:p>
          <a:p>
            <a:pPr marL="2876550" indent="-2876550" algn="just">
              <a:lnSpc>
                <a:spcPct val="80000"/>
              </a:lnSpc>
            </a:pPr>
            <a:endParaRPr lang="pt-PT" sz="2400" dirty="0"/>
          </a:p>
          <a:p>
            <a:pPr marL="1619250" indent="-1619250" algn="just">
              <a:lnSpc>
                <a:spcPct val="80000"/>
              </a:lnSpc>
            </a:pPr>
            <a:r>
              <a:rPr lang="pt-PT" sz="2400" b="1" dirty="0"/>
              <a:t>Globais</a:t>
            </a:r>
            <a:r>
              <a:rPr lang="pt-PT" sz="2400" dirty="0"/>
              <a:t> – Centralizam a gestão e a decisão no país de origem.</a:t>
            </a:r>
          </a:p>
          <a:p>
            <a:pPr marL="2876550" indent="-2876550" algn="just">
              <a:lnSpc>
                <a:spcPct val="80000"/>
              </a:lnSpc>
            </a:pPr>
            <a:endParaRPr lang="pt-PT" sz="2400" b="1" dirty="0"/>
          </a:p>
          <a:p>
            <a:pPr marL="2876550" indent="-2876550" algn="just">
              <a:lnSpc>
                <a:spcPct val="80000"/>
              </a:lnSpc>
            </a:pPr>
            <a:r>
              <a:rPr lang="pt-PT" sz="2400" b="1" dirty="0" err="1"/>
              <a:t>Multidomésticas</a:t>
            </a:r>
            <a:r>
              <a:rPr lang="pt-PT" sz="2400" dirty="0"/>
              <a:t> – Descentralizam a gestão e a tomada de decisão para cada país.</a:t>
            </a:r>
          </a:p>
          <a:p>
            <a:pPr algn="just">
              <a:lnSpc>
                <a:spcPct val="80000"/>
              </a:lnSpc>
              <a:buFontTx/>
              <a:buChar char="-"/>
            </a:pPr>
            <a:endParaRPr lang="pt-PT" sz="2400" dirty="0"/>
          </a:p>
          <a:p>
            <a:pPr algn="just">
              <a:lnSpc>
                <a:spcPct val="80000"/>
              </a:lnSpc>
            </a:pPr>
            <a:endParaRPr lang="pt-PT" sz="2400" dirty="0"/>
          </a:p>
          <a:p>
            <a:pPr marL="5295900" indent="-5295900" algn="just">
              <a:lnSpc>
                <a:spcPct val="80000"/>
              </a:lnSpc>
            </a:pPr>
            <a:r>
              <a:rPr lang="pt-PT" sz="2400" b="1" dirty="0"/>
              <a:t>Transnacionais</a:t>
            </a:r>
            <a:r>
              <a:rPr lang="pt-PT" sz="2400" dirty="0"/>
              <a:t> (sem fronteiras) – Eliminam barreiras geográficas artificiais.</a:t>
            </a:r>
          </a:p>
          <a:p>
            <a:pPr marL="342900" indent="-342900" eaLnBrk="0" hangingPunct="0">
              <a:spcBef>
                <a:spcPct val="20000"/>
              </a:spcBef>
              <a:buFont typeface="Arial" charset="0"/>
              <a:buChar char="•"/>
            </a:pPr>
            <a:endParaRPr lang="en-US" sz="3200" dirty="0"/>
          </a:p>
        </p:txBody>
      </p:sp>
    </p:spTree>
    <p:extLst>
      <p:ext uri="{BB962C8B-B14F-4D97-AF65-F5344CB8AC3E}">
        <p14:creationId xmlns:p14="http://schemas.microsoft.com/office/powerpoint/2010/main" val="1574718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t>Perspetivas</a:t>
            </a:r>
            <a:r>
              <a:rPr lang="en-US" sz="3600" dirty="0"/>
              <a:t> dos </a:t>
            </a:r>
            <a:r>
              <a:rPr lang="en-US" sz="3600" dirty="0" err="1"/>
              <a:t>gestores</a:t>
            </a:r>
            <a:r>
              <a:rPr lang="en-US" sz="3600" dirty="0"/>
              <a:t> face à </a:t>
            </a:r>
            <a:r>
              <a:rPr lang="en-US" sz="3600" dirty="0" err="1"/>
              <a:t>globalização</a:t>
            </a:r>
            <a:endParaRPr lang="en-US" dirty="0"/>
          </a:p>
        </p:txBody>
      </p:sp>
      <p:sp>
        <p:nvSpPr>
          <p:cNvPr id="5" name="Rectangle 3"/>
          <p:cNvSpPr txBox="1">
            <a:spLocks/>
          </p:cNvSpPr>
          <p:nvPr/>
        </p:nvSpPr>
        <p:spPr bwMode="auto">
          <a:xfrm>
            <a:off x="457200" y="1828800"/>
            <a:ext cx="8229600" cy="4297363"/>
          </a:xfrm>
          <a:prstGeom prst="rect">
            <a:avLst/>
          </a:prstGeom>
          <a:noFill/>
          <a:ln w="9525">
            <a:noFill/>
            <a:miter lim="800000"/>
            <a:headEnd/>
            <a:tailEnd/>
          </a:ln>
        </p:spPr>
        <p:txBody>
          <a:bodyPr/>
          <a:lstStyle/>
          <a:p>
            <a:pPr marL="342900" indent="-342900" algn="just" eaLnBrk="0" hangingPunct="0">
              <a:spcBef>
                <a:spcPct val="20000"/>
              </a:spcBef>
              <a:buFont typeface="Arial" charset="0"/>
              <a:buChar char="•"/>
            </a:pPr>
            <a:r>
              <a:rPr lang="pt-BR" sz="2400" b="1" dirty="0"/>
              <a:t>Globalização: </a:t>
            </a:r>
            <a:r>
              <a:rPr lang="pt-BR" sz="2400" dirty="0"/>
              <a:t>o processo de desenvolver influência ou operações em outros países.</a:t>
            </a:r>
          </a:p>
          <a:p>
            <a:pPr marL="342900" indent="-342900" algn="just" eaLnBrk="0" hangingPunct="0">
              <a:spcBef>
                <a:spcPct val="20000"/>
              </a:spcBef>
              <a:buFont typeface="Arial" charset="0"/>
              <a:buChar char="•"/>
            </a:pPr>
            <a:endParaRPr lang="pt-BR" sz="2400" dirty="0"/>
          </a:p>
          <a:p>
            <a:pPr marL="342900" indent="-342900" algn="just" eaLnBrk="0" hangingPunct="0">
              <a:spcBef>
                <a:spcPct val="20000"/>
              </a:spcBef>
              <a:buFont typeface="Arial" charset="0"/>
              <a:buChar char="•"/>
            </a:pPr>
            <a:r>
              <a:rPr lang="pt-BR" sz="2400" b="1" dirty="0"/>
              <a:t>Nacionalismo: </a:t>
            </a:r>
            <a:r>
              <a:rPr lang="pt-BR" sz="2400" dirty="0"/>
              <a:t>ideais e políticas patrióticas que glorificam os valores de um país.</a:t>
            </a:r>
            <a:endParaRPr lang="pt-PT" sz="2400" dirty="0"/>
          </a:p>
        </p:txBody>
      </p:sp>
    </p:spTree>
    <p:extLst>
      <p:ext uri="{BB962C8B-B14F-4D97-AF65-F5344CB8AC3E}">
        <p14:creationId xmlns:p14="http://schemas.microsoft.com/office/powerpoint/2010/main" val="9657115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Desafios</a:t>
            </a:r>
            <a:r>
              <a:rPr lang="en-US" dirty="0"/>
              <a:t> de </a:t>
            </a:r>
            <a:r>
              <a:rPr lang="en-US" dirty="0" err="1"/>
              <a:t>atuar</a:t>
            </a:r>
            <a:r>
              <a:rPr lang="en-US" dirty="0"/>
              <a:t> </a:t>
            </a:r>
            <a:r>
              <a:rPr lang="en-US" dirty="0" err="1"/>
              <a:t>num</a:t>
            </a:r>
            <a:r>
              <a:rPr lang="en-US" dirty="0"/>
              <a:t> </a:t>
            </a:r>
            <a:r>
              <a:rPr lang="en-US" dirty="0" err="1"/>
              <a:t>ambiente</a:t>
            </a:r>
            <a:r>
              <a:rPr lang="en-US" dirty="0"/>
              <a:t> global</a:t>
            </a:r>
          </a:p>
        </p:txBody>
      </p:sp>
      <p:sp>
        <p:nvSpPr>
          <p:cNvPr id="5" name="Rectangle 3"/>
          <p:cNvSpPr txBox="1">
            <a:spLocks/>
          </p:cNvSpPr>
          <p:nvPr/>
        </p:nvSpPr>
        <p:spPr bwMode="auto">
          <a:xfrm>
            <a:off x="457200" y="1828800"/>
            <a:ext cx="8229600" cy="4297363"/>
          </a:xfrm>
          <a:prstGeom prst="rect">
            <a:avLst/>
          </a:prstGeom>
          <a:noFill/>
          <a:ln w="9525">
            <a:noFill/>
            <a:miter lim="800000"/>
            <a:headEnd/>
            <a:tailEnd/>
          </a:ln>
        </p:spPr>
        <p:txBody>
          <a:bodyPr/>
          <a:lstStyle/>
          <a:p>
            <a:pPr algn="just"/>
            <a:r>
              <a:rPr lang="pt-PT" sz="2800" b="1" dirty="0"/>
              <a:t>Ambiente político-legal</a:t>
            </a:r>
          </a:p>
          <a:p>
            <a:pPr marL="800100" lvl="1" indent="-342900" algn="just">
              <a:spcBef>
                <a:spcPts val="600"/>
              </a:spcBef>
              <a:spcAft>
                <a:spcPts val="600"/>
              </a:spcAft>
              <a:buFont typeface="Arial" panose="020B0604020202020204" pitchFamily="34" charset="0"/>
              <a:buChar char="•"/>
            </a:pPr>
            <a:r>
              <a:rPr lang="pt-PT" sz="2400" dirty="0"/>
              <a:t>Necessidade de respeitar as leis de cada país.</a:t>
            </a:r>
          </a:p>
          <a:p>
            <a:pPr marL="800100" lvl="1" indent="-342900" algn="just">
              <a:spcBef>
                <a:spcPts val="600"/>
              </a:spcBef>
              <a:spcAft>
                <a:spcPts val="600"/>
              </a:spcAft>
              <a:buFont typeface="Arial" panose="020B0604020202020204" pitchFamily="34" charset="0"/>
              <a:buChar char="•"/>
            </a:pPr>
            <a:r>
              <a:rPr lang="pt-PT" sz="2400" dirty="0"/>
              <a:t>Incerteza quanto à estabilidade do governo e políticas atuais.</a:t>
            </a:r>
          </a:p>
          <a:p>
            <a:pPr algn="just"/>
            <a:endParaRPr lang="pt-PT" sz="800" dirty="0"/>
          </a:p>
          <a:p>
            <a:pPr algn="just">
              <a:spcBef>
                <a:spcPts val="1800"/>
              </a:spcBef>
            </a:pPr>
            <a:r>
              <a:rPr lang="pt-PT" sz="2800" b="1" dirty="0"/>
              <a:t>Ambiente económico</a:t>
            </a:r>
          </a:p>
          <a:p>
            <a:pPr marL="800100" lvl="1" indent="-342900" algn="just">
              <a:spcBef>
                <a:spcPts val="600"/>
              </a:spcBef>
              <a:spcAft>
                <a:spcPts val="600"/>
              </a:spcAft>
              <a:buFont typeface="Arial" panose="020B0604020202020204" pitchFamily="34" charset="0"/>
              <a:buChar char="•"/>
            </a:pPr>
            <a:r>
              <a:rPr lang="pt-PT" sz="2400" dirty="0"/>
              <a:t>Necessidade de ter em consideração diferentes taxas de câmbio, taxas de inflação, impostos locais.</a:t>
            </a:r>
          </a:p>
          <a:p>
            <a:pPr marL="800100" lvl="1" indent="-342900" algn="just">
              <a:spcBef>
                <a:spcPts val="600"/>
              </a:spcBef>
              <a:spcAft>
                <a:spcPts val="600"/>
              </a:spcAft>
              <a:buFont typeface="Arial" panose="020B0604020202020204" pitchFamily="34" charset="0"/>
              <a:buChar char="•"/>
            </a:pPr>
            <a:r>
              <a:rPr lang="pt-PT" sz="2400" dirty="0"/>
              <a:t>Diferentes atuações em economias de mercado e  em economias centralizadas.</a:t>
            </a:r>
          </a:p>
          <a:p>
            <a:pPr marL="342900" indent="-342900" eaLnBrk="0" hangingPunct="0">
              <a:spcBef>
                <a:spcPct val="20000"/>
              </a:spcBef>
              <a:buFont typeface="Arial" charset="0"/>
              <a:buChar char="•"/>
            </a:pPr>
            <a:endParaRPr lang="pt-PT" sz="2800" dirty="0"/>
          </a:p>
        </p:txBody>
      </p:sp>
    </p:spTree>
    <p:extLst>
      <p:ext uri="{BB962C8B-B14F-4D97-AF65-F5344CB8AC3E}">
        <p14:creationId xmlns:p14="http://schemas.microsoft.com/office/powerpoint/2010/main" val="14052056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Desafios</a:t>
            </a:r>
            <a:r>
              <a:rPr lang="en-US" dirty="0"/>
              <a:t> de </a:t>
            </a:r>
            <a:r>
              <a:rPr lang="en-US" dirty="0" err="1"/>
              <a:t>atuar</a:t>
            </a:r>
            <a:r>
              <a:rPr lang="en-US" dirty="0"/>
              <a:t> </a:t>
            </a:r>
            <a:r>
              <a:rPr lang="en-US" dirty="0" err="1"/>
              <a:t>num</a:t>
            </a:r>
            <a:r>
              <a:rPr lang="en-US" dirty="0"/>
              <a:t> </a:t>
            </a:r>
            <a:r>
              <a:rPr lang="en-US" dirty="0" err="1"/>
              <a:t>ambiente</a:t>
            </a:r>
            <a:r>
              <a:rPr lang="en-US" dirty="0"/>
              <a:t> global</a:t>
            </a:r>
          </a:p>
        </p:txBody>
      </p:sp>
      <p:sp>
        <p:nvSpPr>
          <p:cNvPr id="5" name="Rectangle 3"/>
          <p:cNvSpPr txBox="1">
            <a:spLocks/>
          </p:cNvSpPr>
          <p:nvPr/>
        </p:nvSpPr>
        <p:spPr bwMode="auto">
          <a:xfrm>
            <a:off x="457200" y="1600200"/>
            <a:ext cx="8229600" cy="4525963"/>
          </a:xfrm>
          <a:prstGeom prst="rect">
            <a:avLst/>
          </a:prstGeom>
          <a:noFill/>
          <a:ln>
            <a:noFill/>
          </a:ln>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t-PT" sz="2800" b="1" dirty="0"/>
              <a:t>Ambiente cultural</a:t>
            </a:r>
          </a:p>
          <a:p>
            <a:pPr algn="just"/>
            <a:endParaRPr lang="pt-PT" sz="1200" dirty="0"/>
          </a:p>
          <a:p>
            <a:pPr lvl="1" algn="just">
              <a:spcBef>
                <a:spcPts val="1200"/>
              </a:spcBef>
              <a:spcAft>
                <a:spcPts val="1200"/>
              </a:spcAft>
            </a:pPr>
            <a:r>
              <a:rPr lang="pt-PT" sz="2400" dirty="0"/>
              <a:t>Necessidade de adequação das práticas de gestão à realidade cultural de cada país.</a:t>
            </a:r>
          </a:p>
          <a:p>
            <a:pPr lvl="1" algn="just">
              <a:spcBef>
                <a:spcPts val="1200"/>
              </a:spcBef>
              <a:spcAft>
                <a:spcPts val="1200"/>
              </a:spcAft>
            </a:pPr>
            <a:r>
              <a:rPr lang="pt-PT" sz="2400" dirty="0"/>
              <a:t>Modelo de </a:t>
            </a:r>
            <a:r>
              <a:rPr lang="pt-PT" sz="2400" dirty="0" err="1"/>
              <a:t>Hofstede</a:t>
            </a:r>
            <a:r>
              <a:rPr lang="pt-PT" sz="2400" dirty="0"/>
              <a:t> para analisar culturas.</a:t>
            </a:r>
          </a:p>
          <a:p>
            <a:pPr lvl="1" algn="just">
              <a:spcBef>
                <a:spcPts val="1200"/>
              </a:spcBef>
              <a:spcAft>
                <a:spcPts val="1200"/>
              </a:spcAft>
            </a:pPr>
            <a:r>
              <a:rPr lang="pt-PT" sz="2400" dirty="0"/>
              <a:t>Modelo </a:t>
            </a:r>
            <a:r>
              <a:rPr lang="pt-PT" sz="2400" dirty="0" err="1"/>
              <a:t>Globe</a:t>
            </a:r>
            <a:r>
              <a:rPr lang="pt-PT" sz="2400" dirty="0"/>
              <a:t> (</a:t>
            </a:r>
            <a:r>
              <a:rPr lang="pt-PT" sz="2400" i="1" dirty="0"/>
              <a:t>Global </a:t>
            </a:r>
            <a:r>
              <a:rPr lang="pt-PT" sz="2400" i="1" dirty="0" err="1"/>
              <a:t>Leadership</a:t>
            </a:r>
            <a:r>
              <a:rPr lang="pt-PT" sz="2400" i="1" dirty="0"/>
              <a:t> </a:t>
            </a:r>
            <a:r>
              <a:rPr lang="pt-PT" sz="2400" i="1" dirty="0" err="1"/>
              <a:t>and</a:t>
            </a:r>
            <a:r>
              <a:rPr lang="pt-PT" sz="2400" i="1" dirty="0"/>
              <a:t> </a:t>
            </a:r>
            <a:r>
              <a:rPr lang="pt-PT" sz="2400" i="1" dirty="0" err="1"/>
              <a:t>Organizational</a:t>
            </a:r>
            <a:r>
              <a:rPr lang="pt-PT" sz="2400" i="1" dirty="0"/>
              <a:t> </a:t>
            </a:r>
            <a:r>
              <a:rPr lang="pt-PT" sz="2400" i="1" dirty="0" err="1"/>
              <a:t>Behaviour</a:t>
            </a:r>
            <a:r>
              <a:rPr lang="pt-PT" sz="2400" i="1" dirty="0"/>
              <a:t> </a:t>
            </a:r>
            <a:r>
              <a:rPr lang="pt-PT" sz="2400" i="1" dirty="0" err="1"/>
              <a:t>Effectiveness</a:t>
            </a:r>
            <a:r>
              <a:rPr lang="pt-PT" sz="2400" dirty="0"/>
              <a:t>) para analisar culturas.</a:t>
            </a:r>
          </a:p>
          <a:p>
            <a:pPr marL="0" indent="0" algn="just">
              <a:buFont typeface="Arial" pitchFamily="34" charset="0"/>
              <a:buNone/>
              <a:defRPr/>
            </a:pPr>
            <a:endParaRPr lang="pt-PT" dirty="0"/>
          </a:p>
        </p:txBody>
      </p:sp>
    </p:spTree>
    <p:extLst>
      <p:ext uri="{BB962C8B-B14F-4D97-AF65-F5344CB8AC3E}">
        <p14:creationId xmlns:p14="http://schemas.microsoft.com/office/powerpoint/2010/main" val="184910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Figura</a:t>
            </a:r>
            <a:r>
              <a:rPr lang="en-US" dirty="0"/>
              <a:t> 3-5</a:t>
            </a:r>
            <a:br>
              <a:rPr lang="en-US" dirty="0"/>
            </a:br>
            <a:r>
              <a:rPr lang="en-US" dirty="0"/>
              <a:t>A </a:t>
            </a:r>
            <a:r>
              <a:rPr lang="en-US" dirty="0" err="1"/>
              <a:t>cultura</a:t>
            </a:r>
            <a:r>
              <a:rPr lang="en-US" dirty="0"/>
              <a:t> Americana</a:t>
            </a:r>
          </a:p>
        </p:txBody>
      </p:sp>
      <p:graphicFrame>
        <p:nvGraphicFramePr>
          <p:cNvPr id="6" name="Table 5"/>
          <p:cNvGraphicFramePr>
            <a:graphicFrameLocks noGrp="1"/>
          </p:cNvGraphicFramePr>
          <p:nvPr>
            <p:extLst>
              <p:ext uri="{D42A27DB-BD31-4B8C-83A1-F6EECF244321}">
                <p14:modId xmlns:p14="http://schemas.microsoft.com/office/powerpoint/2010/main" val="2337033530"/>
              </p:ext>
            </p:extLst>
          </p:nvPr>
        </p:nvGraphicFramePr>
        <p:xfrm>
          <a:off x="381000" y="1371600"/>
          <a:ext cx="8458200" cy="4886960"/>
        </p:xfrm>
        <a:graphic>
          <a:graphicData uri="http://schemas.openxmlformats.org/drawingml/2006/table">
            <a:tbl>
              <a:tblPr firstRow="1" bandRow="1">
                <a:tableStyleId>{3B4B98B0-60AC-42C2-AFA5-B58CD77FA1E5}</a:tableStyleId>
              </a:tblPr>
              <a:tblGrid>
                <a:gridCol w="8458200">
                  <a:extLst>
                    <a:ext uri="{9D8B030D-6E8A-4147-A177-3AD203B41FA5}">
                      <a16:colId xmlns:a16="http://schemas.microsoft.com/office/drawing/2014/main" val="20000"/>
                    </a:ext>
                  </a:extLst>
                </a:gridCol>
              </a:tblGrid>
              <a:tr h="370840">
                <a:tc>
                  <a:txBody>
                    <a:bodyPr/>
                    <a:lstStyle/>
                    <a:p>
                      <a:r>
                        <a:rPr lang="en-US" sz="1400" dirty="0"/>
                        <a:t>Characteristic</a:t>
                      </a:r>
                    </a:p>
                  </a:txBody>
                  <a:tcPr/>
                </a:tc>
                <a:extLst>
                  <a:ext uri="{0D108BD9-81ED-4DB2-BD59-A6C34878D82A}">
                    <a16:rowId xmlns:a16="http://schemas.microsoft.com/office/drawing/2014/main" val="10000"/>
                  </a:ext>
                </a:extLst>
              </a:tr>
              <a:tr h="370840">
                <a:tc>
                  <a:txBody>
                    <a:bodyPr/>
                    <a:lstStyle/>
                    <a:p>
                      <a:r>
                        <a:rPr lang="en-US" sz="1400" dirty="0"/>
                        <a:t>Americans are very informal.</a:t>
                      </a:r>
                      <a:r>
                        <a:rPr lang="en-US" sz="1400" baseline="0" dirty="0"/>
                        <a:t> They tend to treat people alike even when great differences in age or social standing are evident.</a:t>
                      </a:r>
                      <a:endParaRPr lang="en-US" sz="1400" dirty="0"/>
                    </a:p>
                  </a:txBody>
                  <a:tcPr/>
                </a:tc>
                <a:extLst>
                  <a:ext uri="{0D108BD9-81ED-4DB2-BD59-A6C34878D82A}">
                    <a16:rowId xmlns:a16="http://schemas.microsoft.com/office/drawing/2014/main" val="10001"/>
                  </a:ext>
                </a:extLst>
              </a:tr>
              <a:tr h="370840">
                <a:tc>
                  <a:txBody>
                    <a:bodyPr/>
                    <a:lstStyle/>
                    <a:p>
                      <a:r>
                        <a:rPr lang="en-US" sz="1400" dirty="0"/>
                        <a:t>Americans are direct. They don</a:t>
                      </a:r>
                      <a:r>
                        <a:rPr lang="uk-UA" sz="1400" dirty="0"/>
                        <a:t>’</a:t>
                      </a:r>
                      <a:r>
                        <a:rPr lang="en-US" sz="1400" dirty="0"/>
                        <a:t>t</a:t>
                      </a:r>
                      <a:r>
                        <a:rPr lang="en-US" sz="1400" baseline="0" dirty="0"/>
                        <a:t> talk around things. To some foreigners, this may appear as abrupt or even rude behavior.</a:t>
                      </a:r>
                      <a:endParaRPr lang="en-US" sz="1400" dirty="0"/>
                    </a:p>
                  </a:txBody>
                  <a:tcPr/>
                </a:tc>
                <a:extLst>
                  <a:ext uri="{0D108BD9-81ED-4DB2-BD59-A6C34878D82A}">
                    <a16:rowId xmlns:a16="http://schemas.microsoft.com/office/drawing/2014/main" val="10002"/>
                  </a:ext>
                </a:extLst>
              </a:tr>
              <a:tr h="370840">
                <a:tc>
                  <a:txBody>
                    <a:bodyPr/>
                    <a:lstStyle/>
                    <a:p>
                      <a:r>
                        <a:rPr lang="en-US" sz="1400" dirty="0"/>
                        <a:t>American are competitive. Some foreigners may find Americans assertive or overbearing.</a:t>
                      </a:r>
                    </a:p>
                  </a:txBody>
                  <a:tcPr/>
                </a:tc>
                <a:extLst>
                  <a:ext uri="{0D108BD9-81ED-4DB2-BD59-A6C34878D82A}">
                    <a16:rowId xmlns:a16="http://schemas.microsoft.com/office/drawing/2014/main" val="10003"/>
                  </a:ext>
                </a:extLst>
              </a:tr>
              <a:tr h="370840">
                <a:tc>
                  <a:txBody>
                    <a:bodyPr/>
                    <a:lstStyle/>
                    <a:p>
                      <a:r>
                        <a:rPr lang="en-US" sz="1400" dirty="0"/>
                        <a:t>Americans are achievers.</a:t>
                      </a:r>
                      <a:r>
                        <a:rPr lang="en-US" sz="1400" baseline="0" dirty="0"/>
                        <a:t> They like to keep score, whether at work or at play. They emphasize accomplishments.</a:t>
                      </a:r>
                      <a:endParaRPr lang="en-US" sz="1400" dirty="0"/>
                    </a:p>
                  </a:txBody>
                  <a:tcPr/>
                </a:tc>
                <a:extLst>
                  <a:ext uri="{0D108BD9-81ED-4DB2-BD59-A6C34878D82A}">
                    <a16:rowId xmlns:a16="http://schemas.microsoft.com/office/drawing/2014/main" val="10004"/>
                  </a:ext>
                </a:extLst>
              </a:tr>
              <a:tr h="370840">
                <a:tc>
                  <a:txBody>
                    <a:bodyPr/>
                    <a:lstStyle/>
                    <a:p>
                      <a:r>
                        <a:rPr lang="en-US" sz="1400" dirty="0"/>
                        <a:t>Americans are independent and individualistic.</a:t>
                      </a:r>
                      <a:r>
                        <a:rPr lang="en-US" sz="1400" baseline="0" dirty="0"/>
                        <a:t> They place a high value on freedom and believe that individuals can shape and control their own destiny.</a:t>
                      </a:r>
                      <a:endParaRPr lang="en-US" sz="1400" dirty="0"/>
                    </a:p>
                  </a:txBody>
                  <a:tcPr/>
                </a:tc>
                <a:extLst>
                  <a:ext uri="{0D108BD9-81ED-4DB2-BD59-A6C34878D82A}">
                    <a16:rowId xmlns:a16="http://schemas.microsoft.com/office/drawing/2014/main" val="10005"/>
                  </a:ext>
                </a:extLst>
              </a:tr>
              <a:tr h="370840">
                <a:tc>
                  <a:txBody>
                    <a:bodyPr/>
                    <a:lstStyle/>
                    <a:p>
                      <a:r>
                        <a:rPr lang="en-US" sz="1400" dirty="0"/>
                        <a:t>Americans are questioners. They ask a lot of</a:t>
                      </a:r>
                      <a:r>
                        <a:rPr lang="en-US" sz="1400" baseline="0" dirty="0"/>
                        <a:t> questions, even of someone they have just met. Many may seem pointless (“How </a:t>
                      </a:r>
                      <a:r>
                        <a:rPr lang="en-US" sz="1400" baseline="0" dirty="0" err="1"/>
                        <a:t>ya</a:t>
                      </a:r>
                      <a:r>
                        <a:rPr lang="en-US" sz="1400" baseline="0" dirty="0"/>
                        <a:t>’ </a:t>
                      </a:r>
                      <a:r>
                        <a:rPr lang="en-US" sz="1400" baseline="0" dirty="0" err="1"/>
                        <a:t>doin</a:t>
                      </a:r>
                      <a:r>
                        <a:rPr lang="en-US" sz="1400" baseline="0" dirty="0"/>
                        <a:t>’?) or personal (What kind of work do you do?”)</a:t>
                      </a:r>
                      <a:endParaRPr lang="en-US" sz="1400" dirty="0"/>
                    </a:p>
                  </a:txBody>
                  <a:tcPr/>
                </a:tc>
                <a:extLst>
                  <a:ext uri="{0D108BD9-81ED-4DB2-BD59-A6C34878D82A}">
                    <a16:rowId xmlns:a16="http://schemas.microsoft.com/office/drawing/2014/main" val="10006"/>
                  </a:ext>
                </a:extLst>
              </a:tr>
              <a:tr h="370840">
                <a:tc>
                  <a:txBody>
                    <a:bodyPr/>
                    <a:lstStyle/>
                    <a:p>
                      <a:r>
                        <a:rPr lang="en-US" sz="1400" dirty="0"/>
                        <a:t>Americans dislike silence. They would rather talk about the weather than deal with silence in a conversation. </a:t>
                      </a:r>
                    </a:p>
                  </a:txBody>
                  <a:tcPr/>
                </a:tc>
                <a:extLst>
                  <a:ext uri="{0D108BD9-81ED-4DB2-BD59-A6C34878D82A}">
                    <a16:rowId xmlns:a16="http://schemas.microsoft.com/office/drawing/2014/main" val="10007"/>
                  </a:ext>
                </a:extLst>
              </a:tr>
              <a:tr h="370840">
                <a:tc>
                  <a:txBody>
                    <a:bodyPr/>
                    <a:lstStyle/>
                    <a:p>
                      <a:r>
                        <a:rPr lang="en-US" sz="1400" dirty="0"/>
                        <a:t>Americans value punctuality. They keep appointment calendars</a:t>
                      </a:r>
                      <a:r>
                        <a:rPr lang="en-US" sz="1400" baseline="0" dirty="0"/>
                        <a:t> and live according to schedules and clocks.</a:t>
                      </a:r>
                      <a:endParaRPr lang="en-US" sz="1400" dirty="0"/>
                    </a:p>
                  </a:txBody>
                  <a:tcPr/>
                </a:tc>
                <a:extLst>
                  <a:ext uri="{0D108BD9-81ED-4DB2-BD59-A6C34878D82A}">
                    <a16:rowId xmlns:a16="http://schemas.microsoft.com/office/drawing/2014/main" val="10008"/>
                  </a:ext>
                </a:extLst>
              </a:tr>
              <a:tr h="370840">
                <a:tc>
                  <a:txBody>
                    <a:bodyPr/>
                    <a:lstStyle/>
                    <a:p>
                      <a:r>
                        <a:rPr lang="en-US" sz="1400" dirty="0"/>
                        <a:t>Americans value cleanliness.</a:t>
                      </a:r>
                      <a:r>
                        <a:rPr lang="en-US" sz="1400" baseline="0" dirty="0"/>
                        <a:t> They often seem obsessed with bathing, eliminating body odors, and wearing clean clothes.</a:t>
                      </a:r>
                      <a:endParaRPr lang="en-US" sz="1400"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04965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sz="2800" dirty="0"/>
            </a:br>
            <a:r>
              <a:rPr lang="en-US" sz="2800" dirty="0" err="1"/>
              <a:t>Modelo</a:t>
            </a:r>
            <a:r>
              <a:rPr lang="en-US" sz="2800" dirty="0"/>
              <a:t> de Hofstede: 5 </a:t>
            </a:r>
            <a:r>
              <a:rPr lang="en-US" sz="2800" dirty="0" err="1"/>
              <a:t>dimensões</a:t>
            </a:r>
            <a:r>
              <a:rPr lang="en-US" sz="2800" dirty="0"/>
              <a:t> da </a:t>
            </a:r>
            <a:r>
              <a:rPr lang="en-US" sz="2800" dirty="0" err="1"/>
              <a:t>cultura</a:t>
            </a:r>
            <a:r>
              <a:rPr lang="en-US" sz="2800" dirty="0"/>
              <a:t> </a:t>
            </a:r>
            <a:r>
              <a:rPr lang="en-US" sz="2800" dirty="0" err="1"/>
              <a:t>nacional</a:t>
            </a:r>
            <a:endParaRPr lang="en-US" sz="2800" dirty="0"/>
          </a:p>
        </p:txBody>
      </p:sp>
      <p:pic>
        <p:nvPicPr>
          <p:cNvPr id="7" name="Content Placeholder 5" descr="The Hofstede’s Five Dimensions of National Culture are as follows:&#10;• Dimension 1, has Individualistic- in which people look after their own and family interests, seen in United States, Canada and Australia and Collectivistic- in which people expect the group to look after and protect them, seen in Mexico and Thailand. Japan has both.&#10;• Dimension 2, has High power distance- accepts wide differences in power; great deal of respect for those in authority, seen in Mexico, Singapore and France and Low power distance- plays down inequalities: employees are not afraid to approach nor are in awe of boss, seen in United States and  Sweden. Italy and Japan have both.&#10;• Dimension 3, has High uncertainty avoidance-  threatened with ambiguity and experience high levels of anxiety, seen in  Italy, Mexico and France and Low uncertainty avoidance-  comfortable with risks; tolerant of different behavior and opinions, seen in  Canada, United States and Singapore. United Kingdom has both.&#10;• Dimension 4, has Achievement- values such as assertiveness, acquiring money and goods, and competition prevail, seen in United States, Japan and Mexico and Nurturing- values such as relationships and concern for others prevail, seen in France and Sweden. Canada and Greece has both.&#10;• Dimension 5, has Long-term orientation- people look to the future and value thrift and persistence, seen in Germany, Australia, United States, Canada and Short- term orientation- people value tradition and the past, seen in China, Taiwan and Japan."/>
          <p:cNvPicPr>
            <a:picLocks noChangeAspect="1" noChangeArrowheads="1"/>
          </p:cNvPicPr>
          <p:nvPr/>
        </p:nvPicPr>
        <p:blipFill>
          <a:blip r:embed="rId3" cstate="print"/>
          <a:srcRect/>
          <a:stretch>
            <a:fillRect/>
          </a:stretch>
        </p:blipFill>
        <p:spPr bwMode="auto">
          <a:xfrm>
            <a:off x="2446557" y="1309522"/>
            <a:ext cx="4250886" cy="4616935"/>
          </a:xfrm>
          <a:prstGeom prst="rect">
            <a:avLst/>
          </a:prstGeom>
          <a:noFill/>
          <a:ln w="9525">
            <a:noFill/>
            <a:miter lim="800000"/>
            <a:headEnd/>
            <a:tailEnd/>
          </a:ln>
        </p:spPr>
      </p:pic>
    </p:spTree>
    <p:extLst>
      <p:ext uri="{BB962C8B-B14F-4D97-AF65-F5344CB8AC3E}">
        <p14:creationId xmlns:p14="http://schemas.microsoft.com/office/powerpoint/2010/main" val="6455247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Modelo</a:t>
            </a:r>
            <a:r>
              <a:rPr lang="en-US" dirty="0"/>
              <a:t> de Hofstede</a:t>
            </a:r>
          </a:p>
        </p:txBody>
      </p:sp>
      <p:sp>
        <p:nvSpPr>
          <p:cNvPr id="5" name="Rectangle 3"/>
          <p:cNvSpPr txBox="1">
            <a:spLocks/>
          </p:cNvSpPr>
          <p:nvPr/>
        </p:nvSpPr>
        <p:spPr bwMode="auto">
          <a:xfrm>
            <a:off x="441278" y="1752600"/>
            <a:ext cx="8229600" cy="3840163"/>
          </a:xfrm>
          <a:prstGeom prst="rect">
            <a:avLst/>
          </a:prstGeom>
          <a:noFill/>
          <a:ln w="9525">
            <a:noFill/>
            <a:miter lim="800000"/>
            <a:headEnd/>
            <a:tailEnd/>
          </a:ln>
        </p:spPr>
        <p:txBody>
          <a:bodyPr/>
          <a:lstStyle/>
          <a:p>
            <a:pPr marL="342900" indent="-342900" algn="just">
              <a:lnSpc>
                <a:spcPct val="80000"/>
              </a:lnSpc>
              <a:buFont typeface="Arial" panose="020B0604020202020204" pitchFamily="34" charset="0"/>
              <a:buChar char="•"/>
            </a:pPr>
            <a:r>
              <a:rPr lang="pt-PT" sz="2400" b="1" dirty="0"/>
              <a:t>Individualismo-Coletivismo</a:t>
            </a:r>
            <a:r>
              <a:rPr lang="pt-PT" sz="2400" dirty="0"/>
              <a:t> - grau em que as pessoas de um país preferem agir como indivíduos, ou como membros de grupos.</a:t>
            </a:r>
          </a:p>
          <a:p>
            <a:pPr marL="342900" indent="-342900" algn="just">
              <a:lnSpc>
                <a:spcPct val="80000"/>
              </a:lnSpc>
              <a:buFont typeface="Arial" panose="020B0604020202020204" pitchFamily="34" charset="0"/>
              <a:buChar char="•"/>
            </a:pPr>
            <a:endParaRPr lang="pt-PT" sz="2400" dirty="0"/>
          </a:p>
          <a:p>
            <a:pPr marL="342900" indent="-342900" algn="just">
              <a:lnSpc>
                <a:spcPct val="80000"/>
              </a:lnSpc>
              <a:buFont typeface="Arial" panose="020B0604020202020204" pitchFamily="34" charset="0"/>
              <a:buChar char="•"/>
            </a:pPr>
            <a:r>
              <a:rPr lang="pt-PT" sz="2400" b="1" dirty="0"/>
              <a:t>Distância Hierárquica </a:t>
            </a:r>
            <a:r>
              <a:rPr lang="pt-PT" sz="2400" dirty="0"/>
              <a:t>- grau de desigualdade entre as pessoas considerado normal/aceitável ou não.</a:t>
            </a:r>
          </a:p>
          <a:p>
            <a:pPr marL="342900" indent="-342900" algn="just">
              <a:lnSpc>
                <a:spcPct val="80000"/>
              </a:lnSpc>
              <a:buFont typeface="Arial" panose="020B0604020202020204" pitchFamily="34" charset="0"/>
              <a:buChar char="•"/>
            </a:pPr>
            <a:endParaRPr lang="pt-PT" sz="2400" dirty="0"/>
          </a:p>
          <a:p>
            <a:pPr marL="342900" indent="-342900" algn="just">
              <a:lnSpc>
                <a:spcPct val="80000"/>
              </a:lnSpc>
              <a:buFont typeface="Arial" panose="020B0604020202020204" pitchFamily="34" charset="0"/>
              <a:buChar char="•"/>
            </a:pPr>
            <a:r>
              <a:rPr lang="pt-PT" sz="2400" b="1" dirty="0"/>
              <a:t>Controle da Incerteza </a:t>
            </a:r>
            <a:r>
              <a:rPr lang="pt-PT" sz="2400" dirty="0"/>
              <a:t>– grau de preferência de situações estruturadas ou certas </a:t>
            </a:r>
            <a:r>
              <a:rPr lang="pt-PT" sz="2400" i="1" dirty="0"/>
              <a:t>versus</a:t>
            </a:r>
            <a:r>
              <a:rPr lang="pt-PT" sz="2400" dirty="0"/>
              <a:t> preferência por  situações não estruturadas ou incertas. </a:t>
            </a:r>
          </a:p>
        </p:txBody>
      </p:sp>
    </p:spTree>
    <p:extLst>
      <p:ext uri="{BB962C8B-B14F-4D97-AF65-F5344CB8AC3E}">
        <p14:creationId xmlns:p14="http://schemas.microsoft.com/office/powerpoint/2010/main" val="42288760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Modelo</a:t>
            </a:r>
            <a:r>
              <a:rPr lang="en-US" dirty="0"/>
              <a:t> de Hofstede</a:t>
            </a:r>
          </a:p>
        </p:txBody>
      </p:sp>
      <p:sp>
        <p:nvSpPr>
          <p:cNvPr id="4" name="Rectangle 3"/>
          <p:cNvSpPr txBox="1">
            <a:spLocks/>
          </p:cNvSpPr>
          <p:nvPr/>
        </p:nvSpPr>
        <p:spPr bwMode="auto">
          <a:xfrm>
            <a:off x="441278" y="1828800"/>
            <a:ext cx="8229600" cy="3763963"/>
          </a:xfrm>
          <a:prstGeom prst="rect">
            <a:avLst/>
          </a:prstGeom>
          <a:noFill/>
          <a:ln w="9525">
            <a:noFill/>
            <a:miter lim="800000"/>
            <a:headEnd/>
            <a:tailEnd/>
          </a:ln>
        </p:spPr>
        <p:txBody>
          <a:bodyPr/>
          <a:lstStyle/>
          <a:p>
            <a:pPr marL="342900" indent="-342900" algn="just">
              <a:lnSpc>
                <a:spcPct val="80000"/>
              </a:lnSpc>
              <a:buFont typeface="Arial" panose="020B0604020202020204" pitchFamily="34" charset="0"/>
              <a:buChar char="•"/>
            </a:pPr>
            <a:r>
              <a:rPr lang="pt-PT" sz="2400" b="1" dirty="0"/>
              <a:t>Masculinidade - Feminilidade </a:t>
            </a:r>
            <a:r>
              <a:rPr lang="pt-PT" sz="2400" dirty="0"/>
              <a:t>(</a:t>
            </a:r>
            <a:r>
              <a:rPr lang="pt-PT" sz="2400" dirty="0" err="1"/>
              <a:t>Achievement</a:t>
            </a:r>
            <a:r>
              <a:rPr lang="pt-PT" sz="2400" dirty="0"/>
              <a:t>–</a:t>
            </a:r>
            <a:r>
              <a:rPr lang="pt-PT" sz="2400" dirty="0" err="1"/>
              <a:t>Nurturing</a:t>
            </a:r>
            <a:r>
              <a:rPr lang="pt-PT" sz="2400" dirty="0"/>
              <a:t>) - Grau em que os valores de desempenho, sucesso material, e competição prevalecem sobre valores como a qualidade de vida, relações entre as pessoas e solidariedade. </a:t>
            </a:r>
          </a:p>
          <a:p>
            <a:pPr marL="342900" indent="-342900" algn="just">
              <a:lnSpc>
                <a:spcPct val="80000"/>
              </a:lnSpc>
              <a:buFont typeface="Arial" panose="020B0604020202020204" pitchFamily="34" charset="0"/>
              <a:buChar char="•"/>
            </a:pPr>
            <a:endParaRPr lang="pt-PT" sz="2400" dirty="0"/>
          </a:p>
          <a:p>
            <a:pPr marL="342900" indent="-342900" algn="just">
              <a:lnSpc>
                <a:spcPct val="80000"/>
              </a:lnSpc>
              <a:buFont typeface="Arial" panose="020B0604020202020204" pitchFamily="34" charset="0"/>
              <a:buChar char="•"/>
            </a:pPr>
            <a:r>
              <a:rPr lang="pt-PT" sz="2400" b="1" dirty="0"/>
              <a:t>Orientação p/ Longo Prazo – Orientação p/ Curto Prazo </a:t>
            </a:r>
            <a:r>
              <a:rPr lang="pt-PT" sz="2400" dirty="0"/>
              <a:t>- grau em que os valores de longo prazo, como a poupança e a persistência prevalecem sobre valores de curto prazo.</a:t>
            </a:r>
          </a:p>
          <a:p>
            <a:pPr marL="800100" lvl="1" indent="-342900" eaLnBrk="0" hangingPunct="0">
              <a:spcBef>
                <a:spcPct val="20000"/>
              </a:spcBef>
              <a:buFont typeface="Arial" panose="020B0604020202020204" pitchFamily="34" charset="0"/>
              <a:buChar char="•"/>
            </a:pPr>
            <a:endParaRPr lang="pt-PT" sz="2400" dirty="0"/>
          </a:p>
        </p:txBody>
      </p:sp>
    </p:spTree>
    <p:extLst>
      <p:ext uri="{BB962C8B-B14F-4D97-AF65-F5344CB8AC3E}">
        <p14:creationId xmlns:p14="http://schemas.microsoft.com/office/powerpoint/2010/main" val="37251162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Modelo</a:t>
            </a:r>
            <a:r>
              <a:rPr lang="en-US" dirty="0"/>
              <a:t> GLOBE</a:t>
            </a:r>
          </a:p>
        </p:txBody>
      </p:sp>
      <p:sp>
        <p:nvSpPr>
          <p:cNvPr id="5" name="Rectangle 3"/>
          <p:cNvSpPr txBox="1">
            <a:spLocks/>
          </p:cNvSpPr>
          <p:nvPr/>
        </p:nvSpPr>
        <p:spPr bwMode="auto">
          <a:xfrm>
            <a:off x="457200" y="1752600"/>
            <a:ext cx="8229600" cy="3992563"/>
          </a:xfrm>
          <a:prstGeom prst="rect">
            <a:avLst/>
          </a:prstGeom>
          <a:noFill/>
          <a:ln w="9525">
            <a:noFill/>
            <a:miter lim="800000"/>
            <a:headEnd/>
            <a:tailEnd/>
          </a:ln>
        </p:spPr>
        <p:txBody>
          <a:bodyPr/>
          <a:lstStyle/>
          <a:p>
            <a:pPr marL="342900" indent="-342900" algn="just">
              <a:lnSpc>
                <a:spcPct val="80000"/>
              </a:lnSpc>
              <a:buFont typeface="Arial" panose="020B0604020202020204" pitchFamily="34" charset="0"/>
              <a:buChar char="•"/>
            </a:pPr>
            <a:r>
              <a:rPr lang="pt-PT" sz="2400" b="1" dirty="0"/>
              <a:t>Assertividade </a:t>
            </a:r>
            <a:r>
              <a:rPr lang="pt-PT" sz="2400" dirty="0"/>
              <a:t>(= Masculinidade)</a:t>
            </a:r>
          </a:p>
          <a:p>
            <a:pPr marL="342900" indent="-342900" algn="just">
              <a:lnSpc>
                <a:spcPct val="80000"/>
              </a:lnSpc>
              <a:buFont typeface="Arial" panose="020B0604020202020204" pitchFamily="34" charset="0"/>
              <a:buChar char="•"/>
            </a:pPr>
            <a:endParaRPr lang="pt-PT" sz="2400" dirty="0"/>
          </a:p>
          <a:p>
            <a:pPr marL="342900" indent="-342900" algn="just">
              <a:lnSpc>
                <a:spcPct val="80000"/>
              </a:lnSpc>
              <a:buFont typeface="Arial" panose="020B0604020202020204" pitchFamily="34" charset="0"/>
              <a:buChar char="•"/>
            </a:pPr>
            <a:r>
              <a:rPr lang="pt-PT" sz="2400" b="1" dirty="0"/>
              <a:t>Orientação para o futuro </a:t>
            </a:r>
            <a:r>
              <a:rPr lang="pt-PT" sz="2400" dirty="0"/>
              <a:t>(= Orientação para o longo prazo)</a:t>
            </a:r>
          </a:p>
          <a:p>
            <a:pPr marL="342900" indent="-342900" algn="just">
              <a:lnSpc>
                <a:spcPct val="80000"/>
              </a:lnSpc>
              <a:buFont typeface="Arial" panose="020B0604020202020204" pitchFamily="34" charset="0"/>
              <a:buChar char="•"/>
            </a:pPr>
            <a:endParaRPr lang="pt-PT" sz="2400" dirty="0"/>
          </a:p>
          <a:p>
            <a:pPr marL="342900" indent="-342900" algn="just">
              <a:lnSpc>
                <a:spcPct val="80000"/>
              </a:lnSpc>
              <a:buFont typeface="Arial" panose="020B0604020202020204" pitchFamily="34" charset="0"/>
              <a:buChar char="•"/>
            </a:pPr>
            <a:r>
              <a:rPr lang="pt-PT" sz="2400" b="1" dirty="0"/>
              <a:t>Individualismo-Coletivismo</a:t>
            </a:r>
            <a:r>
              <a:rPr lang="pt-PT" sz="2400" dirty="0"/>
              <a:t> (=) </a:t>
            </a:r>
          </a:p>
          <a:p>
            <a:pPr marL="342900" indent="-342900" algn="just">
              <a:lnSpc>
                <a:spcPct val="80000"/>
              </a:lnSpc>
              <a:buFont typeface="Arial" panose="020B0604020202020204" pitchFamily="34" charset="0"/>
              <a:buChar char="•"/>
            </a:pPr>
            <a:endParaRPr lang="pt-PT" sz="2400" dirty="0"/>
          </a:p>
          <a:p>
            <a:pPr marL="342900" indent="-342900" algn="just">
              <a:lnSpc>
                <a:spcPct val="80000"/>
              </a:lnSpc>
              <a:buFont typeface="Arial" panose="020B0604020202020204" pitchFamily="34" charset="0"/>
              <a:buChar char="•"/>
            </a:pPr>
            <a:r>
              <a:rPr lang="pt-PT" sz="2400" b="1" dirty="0"/>
              <a:t>Distância hierárquica </a:t>
            </a:r>
            <a:r>
              <a:rPr lang="pt-PT" sz="2400" dirty="0"/>
              <a:t>(=) </a:t>
            </a:r>
          </a:p>
          <a:p>
            <a:pPr marL="342900" indent="-342900" algn="just">
              <a:lnSpc>
                <a:spcPct val="80000"/>
              </a:lnSpc>
              <a:buFont typeface="Arial" panose="020B0604020202020204" pitchFamily="34" charset="0"/>
              <a:buChar char="•"/>
            </a:pPr>
            <a:endParaRPr lang="pt-PT" sz="2400" dirty="0"/>
          </a:p>
          <a:p>
            <a:pPr marL="342900" indent="-342900" algn="just">
              <a:lnSpc>
                <a:spcPct val="80000"/>
              </a:lnSpc>
              <a:buFont typeface="Arial" panose="020B0604020202020204" pitchFamily="34" charset="0"/>
              <a:buChar char="•"/>
            </a:pPr>
            <a:r>
              <a:rPr lang="pt-PT" sz="2400" b="1" dirty="0"/>
              <a:t>Aversão à incerteza </a:t>
            </a:r>
            <a:r>
              <a:rPr lang="pt-PT" sz="2400" dirty="0"/>
              <a:t>(=) </a:t>
            </a:r>
          </a:p>
          <a:p>
            <a:pPr marL="342900" indent="-342900" algn="just">
              <a:lnSpc>
                <a:spcPct val="80000"/>
              </a:lnSpc>
              <a:buFont typeface="Arial" panose="020B0604020202020204" pitchFamily="34" charset="0"/>
              <a:buChar char="•"/>
            </a:pPr>
            <a:endParaRPr lang="pt-PT" sz="2400" dirty="0"/>
          </a:p>
          <a:p>
            <a:pPr marL="342900" indent="-342900" algn="just">
              <a:lnSpc>
                <a:spcPct val="80000"/>
              </a:lnSpc>
              <a:buFont typeface="Arial" panose="020B0604020202020204" pitchFamily="34" charset="0"/>
              <a:buChar char="•"/>
            </a:pPr>
            <a:r>
              <a:rPr lang="pt-PT" sz="2400" b="1" dirty="0"/>
              <a:t>Orientação humanística </a:t>
            </a:r>
            <a:r>
              <a:rPr lang="pt-PT" sz="2400" dirty="0"/>
              <a:t>(= Feminilidade)</a:t>
            </a:r>
          </a:p>
        </p:txBody>
      </p:sp>
    </p:spTree>
    <p:extLst>
      <p:ext uri="{BB962C8B-B14F-4D97-AF65-F5344CB8AC3E}">
        <p14:creationId xmlns:p14="http://schemas.microsoft.com/office/powerpoint/2010/main" val="3141070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Modelo</a:t>
            </a:r>
            <a:r>
              <a:rPr lang="en-US" dirty="0"/>
              <a:t> GLOBE</a:t>
            </a:r>
          </a:p>
        </p:txBody>
      </p:sp>
      <p:sp>
        <p:nvSpPr>
          <p:cNvPr id="4" name="Rectangle 3"/>
          <p:cNvSpPr txBox="1">
            <a:spLocks/>
          </p:cNvSpPr>
          <p:nvPr/>
        </p:nvSpPr>
        <p:spPr bwMode="auto">
          <a:xfrm>
            <a:off x="457200" y="1676400"/>
            <a:ext cx="8229600" cy="3992563"/>
          </a:xfrm>
          <a:prstGeom prst="rect">
            <a:avLst/>
          </a:prstGeom>
          <a:noFill/>
          <a:ln w="9525">
            <a:noFill/>
            <a:miter lim="800000"/>
            <a:headEnd/>
            <a:tailEnd/>
          </a:ln>
        </p:spPr>
        <p:txBody>
          <a:bodyPr/>
          <a:lstStyle/>
          <a:p>
            <a:pPr marL="342900" indent="-342900" algn="just">
              <a:lnSpc>
                <a:spcPct val="80000"/>
              </a:lnSpc>
              <a:buFont typeface="Arial" panose="020B0604020202020204" pitchFamily="34" charset="0"/>
              <a:buChar char="•"/>
            </a:pPr>
            <a:r>
              <a:rPr lang="pt-PT" sz="2400" b="1" dirty="0"/>
              <a:t>Orientação para o desempenho </a:t>
            </a:r>
            <a:r>
              <a:rPr lang="pt-PT" sz="2400" dirty="0"/>
              <a:t>– Grau em que uma sociedade encoraja e recompensa os membros por melhorias e excelência.</a:t>
            </a:r>
          </a:p>
          <a:p>
            <a:pPr marL="342900" indent="-342900" algn="just">
              <a:lnSpc>
                <a:spcPct val="80000"/>
              </a:lnSpc>
              <a:buFont typeface="Arial" panose="020B0604020202020204" pitchFamily="34" charset="0"/>
              <a:buChar char="•"/>
            </a:pPr>
            <a:endParaRPr lang="pt-PT" sz="2400" dirty="0"/>
          </a:p>
          <a:p>
            <a:pPr marL="342900" indent="-342900" algn="just">
              <a:lnSpc>
                <a:spcPct val="80000"/>
              </a:lnSpc>
              <a:buFont typeface="Arial" panose="020B0604020202020204" pitchFamily="34" charset="0"/>
              <a:buChar char="•"/>
            </a:pPr>
            <a:r>
              <a:rPr lang="pt-PT" sz="2400" b="1" dirty="0"/>
              <a:t>Coletivismo nos próprios grupos </a:t>
            </a:r>
            <a:r>
              <a:rPr lang="pt-PT" sz="2400" dirty="0"/>
              <a:t>– Grau em que as pessoas se orgulham dos pequenos grupos a que pertencem (família, amigos, organizações).</a:t>
            </a:r>
          </a:p>
          <a:p>
            <a:pPr marL="342900" indent="-342900" algn="just">
              <a:lnSpc>
                <a:spcPct val="80000"/>
              </a:lnSpc>
              <a:buFont typeface="Arial" panose="020B0604020202020204" pitchFamily="34" charset="0"/>
              <a:buChar char="•"/>
            </a:pPr>
            <a:endParaRPr lang="pt-PT" sz="2400" dirty="0"/>
          </a:p>
          <a:p>
            <a:pPr marL="342900" indent="-342900" algn="just">
              <a:lnSpc>
                <a:spcPct val="80000"/>
              </a:lnSpc>
              <a:buFont typeface="Arial" panose="020B0604020202020204" pitchFamily="34" charset="0"/>
              <a:buChar char="•"/>
            </a:pPr>
            <a:r>
              <a:rPr lang="pt-PT" sz="2400" b="1" dirty="0"/>
              <a:t>Diferenciação entre os sexos </a:t>
            </a:r>
            <a:r>
              <a:rPr lang="pt-PT" sz="2400" dirty="0"/>
              <a:t>– Grau em que a sociedade enfatiza diferenças entre homens e mulheres.</a:t>
            </a:r>
          </a:p>
          <a:p>
            <a:pPr marL="914400" lvl="1" indent="-457200" eaLnBrk="0" hangingPunct="0">
              <a:spcBef>
                <a:spcPct val="20000"/>
              </a:spcBef>
              <a:buFont typeface="Arial" panose="020B0604020202020204" pitchFamily="34" charset="0"/>
              <a:buChar char="•"/>
            </a:pPr>
            <a:endParaRPr lang="pt-PT" sz="2400" dirty="0"/>
          </a:p>
        </p:txBody>
      </p:sp>
    </p:spTree>
    <p:extLst>
      <p:ext uri="{BB962C8B-B14F-4D97-AF65-F5344CB8AC3E}">
        <p14:creationId xmlns:p14="http://schemas.microsoft.com/office/powerpoint/2010/main" val="27420975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Gestão global </a:t>
            </a:r>
            <a:r>
              <a:rPr lang="en-US" sz="3600" dirty="0" err="1"/>
              <a:t>na</a:t>
            </a:r>
            <a:r>
              <a:rPr lang="en-US" sz="3600" dirty="0"/>
              <a:t> </a:t>
            </a:r>
            <a:r>
              <a:rPr lang="en-US" sz="3600" dirty="0" err="1"/>
              <a:t>atualidade</a:t>
            </a:r>
            <a:endParaRPr lang="en-US" sz="3600" b="0" dirty="0"/>
          </a:p>
        </p:txBody>
      </p:sp>
      <p:sp>
        <p:nvSpPr>
          <p:cNvPr id="5" name="Rectangle 3"/>
          <p:cNvSpPr txBox="1">
            <a:spLocks/>
          </p:cNvSpPr>
          <p:nvPr/>
        </p:nvSpPr>
        <p:spPr bwMode="auto">
          <a:xfrm>
            <a:off x="457200" y="1828800"/>
            <a:ext cx="8229600" cy="4297363"/>
          </a:xfrm>
          <a:prstGeom prst="rect">
            <a:avLst/>
          </a:prstGeom>
          <a:noFill/>
          <a:ln w="9525">
            <a:noFill/>
            <a:miter lim="800000"/>
            <a:headEnd/>
            <a:tailEnd/>
          </a:ln>
        </p:spPr>
        <p:txBody>
          <a:bodyPr/>
          <a:lstStyle/>
          <a:p>
            <a:pPr marL="342900" indent="-342900" eaLnBrk="0" hangingPunct="0">
              <a:spcBef>
                <a:spcPts val="1200"/>
              </a:spcBef>
              <a:spcAft>
                <a:spcPts val="1200"/>
              </a:spcAft>
              <a:buFont typeface="Arial" charset="0"/>
              <a:buChar char="•"/>
            </a:pPr>
            <a:r>
              <a:rPr lang="pt-PT" sz="2400" b="1" dirty="0"/>
              <a:t>O desafio da abertura</a:t>
            </a:r>
          </a:p>
          <a:p>
            <a:pPr marL="742950" lvl="1" indent="-285750" eaLnBrk="0" hangingPunct="0">
              <a:spcBef>
                <a:spcPts val="1200"/>
              </a:spcBef>
              <a:spcAft>
                <a:spcPts val="1200"/>
              </a:spcAft>
              <a:buFont typeface="Arial" charset="0"/>
              <a:buChar char="–"/>
            </a:pPr>
            <a:r>
              <a:rPr lang="pt-PT" sz="2400" dirty="0"/>
              <a:t>Ameaça do terrorismo.</a:t>
            </a:r>
          </a:p>
          <a:p>
            <a:pPr marL="742950" lvl="1" indent="-285750" eaLnBrk="0" hangingPunct="0">
              <a:spcBef>
                <a:spcPts val="1200"/>
              </a:spcBef>
              <a:spcAft>
                <a:spcPts val="1200"/>
              </a:spcAft>
              <a:buFont typeface="Arial" charset="0"/>
              <a:buChar char="–"/>
            </a:pPr>
            <a:r>
              <a:rPr lang="pt-PT" sz="2400" dirty="0"/>
              <a:t>Interdependência económica.</a:t>
            </a:r>
          </a:p>
          <a:p>
            <a:pPr marL="742950" lvl="1" indent="-285750" eaLnBrk="0" hangingPunct="0">
              <a:spcBef>
                <a:spcPts val="1200"/>
              </a:spcBef>
              <a:spcAft>
                <a:spcPts val="1200"/>
              </a:spcAft>
              <a:buFont typeface="Arial" charset="0"/>
              <a:buChar char="–"/>
            </a:pPr>
            <a:r>
              <a:rPr lang="pt-PT" sz="2400" dirty="0"/>
              <a:t>Diferenças culturais intensas e fundamentais.</a:t>
            </a:r>
          </a:p>
          <a:p>
            <a:pPr marL="742950" lvl="1" indent="-285750" eaLnBrk="0" hangingPunct="0">
              <a:spcBef>
                <a:spcPct val="20000"/>
              </a:spcBef>
              <a:buFont typeface="Arial" charset="0"/>
              <a:buChar char="–"/>
            </a:pPr>
            <a:endParaRPr lang="pt-PT" sz="2400" dirty="0"/>
          </a:p>
        </p:txBody>
      </p:sp>
    </p:spTree>
    <p:extLst>
      <p:ext uri="{BB962C8B-B14F-4D97-AF65-F5344CB8AC3E}">
        <p14:creationId xmlns:p14="http://schemas.microsoft.com/office/powerpoint/2010/main" val="5129573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Gestão global </a:t>
            </a:r>
            <a:r>
              <a:rPr lang="en-US" sz="3600" dirty="0" err="1"/>
              <a:t>na</a:t>
            </a:r>
            <a:r>
              <a:rPr lang="en-US" sz="3600" dirty="0"/>
              <a:t> </a:t>
            </a:r>
            <a:r>
              <a:rPr lang="en-US" sz="3600" dirty="0" err="1"/>
              <a:t>atualidade</a:t>
            </a:r>
            <a:endParaRPr lang="en-US" sz="3600" b="0" dirty="0"/>
          </a:p>
        </p:txBody>
      </p:sp>
      <p:sp>
        <p:nvSpPr>
          <p:cNvPr id="5" name="Rectangle 3"/>
          <p:cNvSpPr txBox="1">
            <a:spLocks/>
          </p:cNvSpPr>
          <p:nvPr/>
        </p:nvSpPr>
        <p:spPr bwMode="auto">
          <a:xfrm>
            <a:off x="458337" y="1828800"/>
            <a:ext cx="8229600" cy="4089305"/>
          </a:xfrm>
          <a:prstGeom prst="rect">
            <a:avLst/>
          </a:prstGeom>
          <a:noFill/>
          <a:ln w="9525">
            <a:noFill/>
            <a:miter lim="800000"/>
            <a:headEnd/>
            <a:tailEnd/>
          </a:ln>
        </p:spPr>
        <p:txBody>
          <a:bodyPr/>
          <a:lstStyle/>
          <a:p>
            <a:pPr marL="342900" indent="-342900" algn="just" eaLnBrk="0" hangingPunct="0">
              <a:spcBef>
                <a:spcPts val="1800"/>
              </a:spcBef>
              <a:spcAft>
                <a:spcPts val="1200"/>
              </a:spcAft>
              <a:buFont typeface="Arial" charset="0"/>
              <a:buChar char="•"/>
            </a:pPr>
            <a:r>
              <a:rPr lang="pt-PT" sz="2400" b="1" dirty="0"/>
              <a:t>Inteligência cultural – </a:t>
            </a:r>
            <a:r>
              <a:rPr lang="pt-PT" sz="2400" dirty="0"/>
              <a:t>conhecimento e sensibilidade no que diz respeito a outras culturas.</a:t>
            </a:r>
          </a:p>
          <a:p>
            <a:pPr marL="342900" indent="-342900" algn="just" eaLnBrk="0" hangingPunct="0">
              <a:spcBef>
                <a:spcPts val="1800"/>
              </a:spcBef>
              <a:spcAft>
                <a:spcPts val="1200"/>
              </a:spcAft>
              <a:buFont typeface="Arial" charset="0"/>
              <a:buChar char="•"/>
            </a:pPr>
            <a:endParaRPr lang="pt-PT" sz="800" dirty="0"/>
          </a:p>
          <a:p>
            <a:pPr marL="342900" indent="-342900" algn="just" eaLnBrk="0" hangingPunct="0">
              <a:spcBef>
                <a:spcPts val="1800"/>
              </a:spcBef>
              <a:spcAft>
                <a:spcPts val="1200"/>
              </a:spcAft>
              <a:buFont typeface="Arial" charset="0"/>
              <a:buChar char="•"/>
            </a:pPr>
            <a:r>
              <a:rPr lang="pt-PT" sz="2400" b="1" dirty="0"/>
              <a:t>Visão global – </a:t>
            </a:r>
            <a:r>
              <a:rPr lang="pt-PT" sz="2400" dirty="0"/>
              <a:t>características que permitem que um líder seja eficaz em ambientes multiculturais: capital intelectual, capital psicológico, e capital social. </a:t>
            </a:r>
            <a:r>
              <a:rPr lang="pt-PT" sz="2000" dirty="0"/>
              <a:t>(Figura 4-6)</a:t>
            </a:r>
          </a:p>
        </p:txBody>
      </p:sp>
    </p:spTree>
    <p:extLst>
      <p:ext uri="{BB962C8B-B14F-4D97-AF65-F5344CB8AC3E}">
        <p14:creationId xmlns:p14="http://schemas.microsoft.com/office/powerpoint/2010/main" val="882950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0C802-7722-4580-AC68-E7470D5ECA3A}"/>
              </a:ext>
            </a:extLst>
          </p:cNvPr>
          <p:cNvSpPr>
            <a:spLocks noGrp="1"/>
          </p:cNvSpPr>
          <p:nvPr>
            <p:ph type="ctrTitle"/>
          </p:nvPr>
        </p:nvSpPr>
        <p:spPr>
          <a:xfrm>
            <a:off x="446314" y="838200"/>
            <a:ext cx="7620000" cy="1371600"/>
          </a:xfrm>
        </p:spPr>
        <p:txBody>
          <a:bodyPr/>
          <a:lstStyle/>
          <a:p>
            <a:r>
              <a:rPr lang="en-US" dirty="0" err="1"/>
              <a:t>Questão</a:t>
            </a:r>
            <a:r>
              <a:rPr lang="en-US" dirty="0"/>
              <a:t> 05:</a:t>
            </a:r>
            <a:br>
              <a:rPr lang="en-US" dirty="0"/>
            </a:br>
            <a:r>
              <a:rPr lang="en-US" sz="2800" b="0" dirty="0"/>
              <a:t>(</a:t>
            </a:r>
            <a:r>
              <a:rPr lang="en-US" sz="2800" b="0" dirty="0" err="1"/>
              <a:t>Responda</a:t>
            </a:r>
            <a:r>
              <a:rPr lang="en-US" sz="2800" b="0" dirty="0"/>
              <a:t> </a:t>
            </a:r>
            <a:r>
              <a:rPr lang="en-US" sz="2800" b="0" dirty="0" err="1"/>
              <a:t>p.f</a:t>
            </a:r>
            <a:r>
              <a:rPr lang="en-US" sz="2800" b="0" dirty="0"/>
              <a:t>. </a:t>
            </a:r>
            <a:r>
              <a:rPr lang="en-US" sz="2800" b="0" dirty="0" err="1"/>
              <a:t>através</a:t>
            </a:r>
            <a:r>
              <a:rPr lang="en-US" sz="2800" b="0" dirty="0"/>
              <a:t> do </a:t>
            </a:r>
            <a:r>
              <a:rPr lang="en-US" sz="2800" b="0" dirty="0" err="1"/>
              <a:t>Ms</a:t>
            </a:r>
            <a:r>
              <a:rPr lang="en-US" sz="2800" b="0" dirty="0"/>
              <a:t> Teams)</a:t>
            </a:r>
          </a:p>
        </p:txBody>
      </p:sp>
      <p:sp>
        <p:nvSpPr>
          <p:cNvPr id="3" name="Subtitle 2">
            <a:extLst>
              <a:ext uri="{FF2B5EF4-FFF2-40B4-BE49-F238E27FC236}">
                <a16:creationId xmlns:a16="http://schemas.microsoft.com/office/drawing/2014/main" id="{D601EC09-9D4E-4E27-8017-0441449A28D4}"/>
              </a:ext>
            </a:extLst>
          </p:cNvPr>
          <p:cNvSpPr>
            <a:spLocks noGrp="1"/>
          </p:cNvSpPr>
          <p:nvPr>
            <p:ph type="subTitle" idx="1"/>
          </p:nvPr>
        </p:nvSpPr>
        <p:spPr>
          <a:xfrm>
            <a:off x="457200" y="2895600"/>
            <a:ext cx="8229599" cy="4419600"/>
          </a:xfrm>
        </p:spPr>
        <p:txBody>
          <a:bodyPr/>
          <a:lstStyle/>
          <a:p>
            <a:pPr>
              <a:spcBef>
                <a:spcPts val="600"/>
              </a:spcBef>
              <a:spcAft>
                <a:spcPts val="1800"/>
              </a:spcAft>
            </a:pPr>
            <a:r>
              <a:rPr lang="pt-BR" sz="2800" b="1" dirty="0"/>
              <a:t>Pessoalmente, acha que deveriamos pender para um mundo…</a:t>
            </a:r>
          </a:p>
          <a:p>
            <a:pPr marL="449263">
              <a:spcBef>
                <a:spcPts val="600"/>
              </a:spcBef>
            </a:pPr>
            <a:r>
              <a:rPr lang="pt-BR" sz="2400" b="1" dirty="0"/>
              <a:t>1. Mais Globalizado</a:t>
            </a:r>
          </a:p>
          <a:p>
            <a:pPr marL="449263">
              <a:spcBef>
                <a:spcPts val="600"/>
              </a:spcBef>
            </a:pPr>
            <a:r>
              <a:rPr lang="pt-BR" sz="2400" b="1" dirty="0"/>
              <a:t>2. Menos Globalizado</a:t>
            </a:r>
          </a:p>
          <a:p>
            <a:pPr marL="449263">
              <a:spcBef>
                <a:spcPts val="600"/>
              </a:spcBef>
            </a:pPr>
            <a:r>
              <a:rPr lang="pt-BR" sz="2400" b="1" dirty="0"/>
              <a:t>3. Estamos bem assim</a:t>
            </a:r>
          </a:p>
          <a:p>
            <a:pPr marL="449263">
              <a:spcBef>
                <a:spcPts val="600"/>
              </a:spcBef>
            </a:pPr>
            <a:r>
              <a:rPr lang="pt-BR" sz="2400" b="1" dirty="0"/>
              <a:t>4. Não sei</a:t>
            </a:r>
          </a:p>
          <a:p>
            <a:pPr marL="449263">
              <a:spcBef>
                <a:spcPts val="600"/>
              </a:spcBef>
            </a:pPr>
            <a:endParaRPr lang="en-US" sz="1600" b="1" dirty="0"/>
          </a:p>
        </p:txBody>
      </p:sp>
    </p:spTree>
    <p:extLst>
      <p:ext uri="{BB962C8B-B14F-4D97-AF65-F5344CB8AC3E}">
        <p14:creationId xmlns:p14="http://schemas.microsoft.com/office/powerpoint/2010/main" val="27934657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Figura</a:t>
            </a:r>
            <a:r>
              <a:rPr lang="en-US" dirty="0"/>
              <a:t> 3-7</a:t>
            </a:r>
            <a:br>
              <a:rPr lang="en-US" dirty="0"/>
            </a:br>
            <a:r>
              <a:rPr lang="en-US" dirty="0" err="1"/>
              <a:t>Visão</a:t>
            </a:r>
            <a:r>
              <a:rPr lang="en-US" dirty="0"/>
              <a:t> global</a:t>
            </a:r>
          </a:p>
        </p:txBody>
      </p:sp>
      <p:graphicFrame>
        <p:nvGraphicFramePr>
          <p:cNvPr id="7" name="Table 6" descr="Headers: Rewards, Challenges"/>
          <p:cNvGraphicFramePr>
            <a:graphicFrameLocks noGrp="1"/>
          </p:cNvGraphicFramePr>
          <p:nvPr>
            <p:extLst>
              <p:ext uri="{D42A27DB-BD31-4B8C-83A1-F6EECF244321}">
                <p14:modId xmlns:p14="http://schemas.microsoft.com/office/powerpoint/2010/main" val="2430115597"/>
              </p:ext>
            </p:extLst>
          </p:nvPr>
        </p:nvGraphicFramePr>
        <p:xfrm>
          <a:off x="123825" y="1752600"/>
          <a:ext cx="8896350" cy="3144520"/>
        </p:xfrm>
        <a:graphic>
          <a:graphicData uri="http://schemas.openxmlformats.org/drawingml/2006/table">
            <a:tbl>
              <a:tblPr>
                <a:tableStyleId>{3B4B98B0-60AC-42C2-AFA5-B58CD77FA1E5}</a:tableStyleId>
              </a:tblPr>
              <a:tblGrid>
                <a:gridCol w="2343150">
                  <a:extLst>
                    <a:ext uri="{9D8B030D-6E8A-4147-A177-3AD203B41FA5}">
                      <a16:colId xmlns:a16="http://schemas.microsoft.com/office/drawing/2014/main" val="20000"/>
                    </a:ext>
                  </a:extLst>
                </a:gridCol>
                <a:gridCol w="47244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1087120">
                <a:tc>
                  <a:txBody>
                    <a:bodyPr/>
                    <a:lstStyle/>
                    <a:p>
                      <a:pPr algn="l"/>
                      <a:r>
                        <a:rPr lang="en-US" sz="2000" b="1" kern="1200" dirty="0">
                          <a:solidFill>
                            <a:schemeClr val="tx1"/>
                          </a:solidFill>
                          <a:latin typeface="+mn-lt"/>
                          <a:ea typeface="+mn-ea"/>
                          <a:cs typeface="+mn-cs"/>
                        </a:rPr>
                        <a:t>Intellectual capital:</a:t>
                      </a:r>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lang="en-US" sz="2000" b="0" kern="1200" dirty="0">
                          <a:solidFill>
                            <a:schemeClr val="tx1"/>
                          </a:solidFill>
                          <a:latin typeface="+mn-lt"/>
                          <a:ea typeface="+mn-ea"/>
                          <a:cs typeface="+mn-cs"/>
                        </a:rPr>
                        <a:t>Knowledge of international business and the capacity to understand how business works on a global scale</a:t>
                      </a:r>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endParaRPr lang="en-US" sz="2000" b="0" dirty="0"/>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979857">
                <a:tc>
                  <a:txBody>
                    <a:bodyPr/>
                    <a:lstStyle/>
                    <a:p>
                      <a:pPr algn="l"/>
                      <a:r>
                        <a:rPr lang="en-US" sz="2000" b="1" kern="1200" dirty="0">
                          <a:solidFill>
                            <a:schemeClr val="tx1"/>
                          </a:solidFill>
                          <a:latin typeface="+mn-lt"/>
                          <a:ea typeface="+mn-ea"/>
                          <a:cs typeface="+mn-cs"/>
                        </a:rPr>
                        <a:t>Psychological capital:</a:t>
                      </a:r>
                    </a:p>
                  </a:txBody>
                  <a:tcPr>
                    <a:lnL>
                      <a:noFill/>
                    </a:lnL>
                    <a:lnR>
                      <a:noFill/>
                    </a:lnR>
                    <a:lnT>
                      <a:noFill/>
                    </a:lnT>
                    <a:lnB>
                      <a:noFill/>
                    </a:lnB>
                    <a:lnTlToBr w="12700" cmpd="sng">
                      <a:noFill/>
                      <a:prstDash val="solid"/>
                    </a:lnTlToBr>
                    <a:lnBlToTr w="12700" cmpd="sng">
                      <a:noFill/>
                      <a:prstDash val="solid"/>
                    </a:lnBlToTr>
                  </a:tcPr>
                </a:tc>
                <a:tc>
                  <a:txBody>
                    <a:bodyPr/>
                    <a:lstStyle/>
                    <a:p>
                      <a:r>
                        <a:rPr lang="en-US" sz="2000" kern="1200" dirty="0">
                          <a:solidFill>
                            <a:schemeClr val="tx1"/>
                          </a:solidFill>
                          <a:latin typeface="+mn-lt"/>
                          <a:ea typeface="+mn-ea"/>
                          <a:cs typeface="+mn-cs"/>
                        </a:rPr>
                        <a:t>Openness to new ideas and experiences</a:t>
                      </a:r>
                    </a:p>
                  </a:txBody>
                  <a:tcPr>
                    <a:lnL>
                      <a:noFill/>
                    </a:lnL>
                    <a:lnR>
                      <a:noFill/>
                    </a:lnR>
                    <a:lnT>
                      <a:noFill/>
                    </a:lnT>
                    <a:lnB>
                      <a:noFill/>
                    </a:lnB>
                    <a:lnTlToBr w="12700" cmpd="sng">
                      <a:noFill/>
                      <a:prstDash val="solid"/>
                    </a:lnTlToBr>
                    <a:lnBlToTr w="12700" cmpd="sng">
                      <a:noFill/>
                      <a:prstDash val="solid"/>
                    </a:lnBlToTr>
                  </a:tcPr>
                </a:tc>
                <a:tc>
                  <a:txBody>
                    <a:bodyPr/>
                    <a:lstStyle/>
                    <a:p>
                      <a:endParaRPr lang="en-US" sz="2000" dirty="0"/>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077543">
                <a:tc>
                  <a:txBody>
                    <a:bodyPr/>
                    <a:lstStyle/>
                    <a:p>
                      <a:pPr algn="l"/>
                      <a:r>
                        <a:rPr lang="en-US" sz="2000" b="1" kern="1200" dirty="0">
                          <a:solidFill>
                            <a:schemeClr val="tx1"/>
                          </a:solidFill>
                          <a:latin typeface="+mn-lt"/>
                          <a:ea typeface="+mn-ea"/>
                          <a:cs typeface="+mn-cs"/>
                        </a:rPr>
                        <a:t>Social capital:</a:t>
                      </a: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kern="1200" dirty="0">
                          <a:solidFill>
                            <a:schemeClr val="tx1"/>
                          </a:solidFill>
                          <a:latin typeface="+mn-lt"/>
                          <a:ea typeface="+mn-ea"/>
                          <a:cs typeface="+mn-cs"/>
                        </a:rPr>
                        <a:t>Ability to form connections and build trusting relationships with people who are different from you</a:t>
                      </a: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000" dirty="0"/>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pic>
        <p:nvPicPr>
          <p:cNvPr id="8" name="Picture 7" descr="The components are:&#10;• Intellectual capital: knowledge of international business and the capacity to understand how business works on a global scale.&#10;• Psychological capital: openness to new ideas and experiences.&#10;• Social capital: ability to form connections and build trusting relationships with people who are different from you."/>
          <p:cNvPicPr>
            <a:picLocks noChangeAspect="1"/>
          </p:cNvPicPr>
          <p:nvPr/>
        </p:nvPicPr>
        <p:blipFill rotWithShape="1">
          <a:blip r:embed="rId3" cstate="print"/>
          <a:srcRect l="80000" t="9230" r="8125" b="66601"/>
          <a:stretch/>
        </p:blipFill>
        <p:spPr>
          <a:xfrm>
            <a:off x="7610516" y="1800406"/>
            <a:ext cx="1043480" cy="942794"/>
          </a:xfrm>
          <a:prstGeom prst="rect">
            <a:avLst/>
          </a:prstGeom>
        </p:spPr>
      </p:pic>
      <p:pic>
        <p:nvPicPr>
          <p:cNvPr id="9" name="Picture 8" descr="The components are:&#10;• Intellectual capital: knowledge of international business and the capacity to understand how business works on a global scale.&#10;• Psychological capital: openness to new ideas and experiences.&#10;• Social capital: ability to form connections and build trusting relationships with people who are different from you."/>
          <p:cNvPicPr>
            <a:picLocks noChangeAspect="1"/>
          </p:cNvPicPr>
          <p:nvPr/>
        </p:nvPicPr>
        <p:blipFill rotWithShape="1">
          <a:blip r:embed="rId3" cstate="print"/>
          <a:srcRect l="79270" t="35510" r="8542" b="39148"/>
          <a:stretch/>
        </p:blipFill>
        <p:spPr>
          <a:xfrm>
            <a:off x="7632813" y="2830802"/>
            <a:ext cx="998886" cy="922048"/>
          </a:xfrm>
          <a:prstGeom prst="rect">
            <a:avLst/>
          </a:prstGeom>
        </p:spPr>
      </p:pic>
      <p:pic>
        <p:nvPicPr>
          <p:cNvPr id="11" name="Picture 10" descr="The components are:&#10;• Intellectual capital: knowledge of international business and the capacity to understand how business works on a global scale.&#10;• Psychological capital: openness to new ideas and experiences.&#10;• Social capital: ability to form connections and build trusting relationships with people who are different from you."/>
          <p:cNvPicPr>
            <a:picLocks noChangeAspect="1"/>
          </p:cNvPicPr>
          <p:nvPr/>
        </p:nvPicPr>
        <p:blipFill rotWithShape="1">
          <a:blip r:embed="rId3" cstate="print"/>
          <a:srcRect l="79688" t="61792" r="4062" b="5591"/>
          <a:stretch/>
        </p:blipFill>
        <p:spPr>
          <a:xfrm>
            <a:off x="7558663" y="3800475"/>
            <a:ext cx="1147187" cy="1022172"/>
          </a:xfrm>
          <a:prstGeom prst="rect">
            <a:avLst/>
          </a:prstGeom>
        </p:spPr>
      </p:pic>
    </p:spTree>
    <p:extLst>
      <p:ext uri="{BB962C8B-B14F-4D97-AF65-F5344CB8AC3E}">
        <p14:creationId xmlns:p14="http://schemas.microsoft.com/office/powerpoint/2010/main" val="1087925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t>Perspetivas</a:t>
            </a:r>
            <a:r>
              <a:rPr lang="en-US" sz="3600" dirty="0"/>
              <a:t> dos </a:t>
            </a:r>
            <a:r>
              <a:rPr lang="en-US" sz="3600" dirty="0" err="1"/>
              <a:t>gestores</a:t>
            </a:r>
            <a:r>
              <a:rPr lang="en-US" sz="3600" dirty="0"/>
              <a:t> face à </a:t>
            </a:r>
            <a:r>
              <a:rPr lang="en-US" sz="3600" dirty="0" err="1"/>
              <a:t>globalização</a:t>
            </a:r>
            <a:endParaRPr lang="en-US" dirty="0"/>
          </a:p>
        </p:txBody>
      </p:sp>
      <p:sp>
        <p:nvSpPr>
          <p:cNvPr id="5" name="Rectangle 3"/>
          <p:cNvSpPr txBox="1">
            <a:spLocks/>
          </p:cNvSpPr>
          <p:nvPr/>
        </p:nvSpPr>
        <p:spPr bwMode="auto">
          <a:xfrm>
            <a:off x="457200" y="1828800"/>
            <a:ext cx="8229600" cy="4297363"/>
          </a:xfrm>
          <a:prstGeom prst="rect">
            <a:avLst/>
          </a:prstGeom>
          <a:noFill/>
          <a:ln w="9525">
            <a:noFill/>
            <a:miter lim="800000"/>
            <a:headEnd/>
            <a:tailEnd/>
          </a:ln>
        </p:spPr>
        <p:txBody>
          <a:bodyPr/>
          <a:lstStyle/>
          <a:p>
            <a:pPr algn="just" eaLnBrk="0" hangingPunct="0">
              <a:spcBef>
                <a:spcPct val="20000"/>
              </a:spcBef>
            </a:pPr>
            <a:r>
              <a:rPr lang="pt-PT" sz="2400" b="1" dirty="0"/>
              <a:t>Paroquialismo – </a:t>
            </a:r>
            <a:r>
              <a:rPr lang="pt-PT" sz="2400" dirty="0"/>
              <a:t>visão limitada, utilizando apenas a perspetiva pessoal e que leva à incapacidade de reconhecer diferenças entre pessoas.</a:t>
            </a:r>
          </a:p>
          <a:p>
            <a:pPr marL="342900" indent="-342900" algn="just" eaLnBrk="0" hangingPunct="0">
              <a:spcBef>
                <a:spcPct val="20000"/>
              </a:spcBef>
              <a:buFont typeface="Arial" charset="0"/>
              <a:buChar char="•"/>
            </a:pPr>
            <a:endParaRPr lang="pt-PT" sz="2400" dirty="0"/>
          </a:p>
          <a:p>
            <a:pPr marL="342900" indent="-342900" algn="just" eaLnBrk="0" hangingPunct="0">
              <a:spcBef>
                <a:spcPct val="20000"/>
              </a:spcBef>
              <a:buFont typeface="Arial" charset="0"/>
              <a:buChar char="•"/>
            </a:pPr>
            <a:r>
              <a:rPr lang="pt-PT" sz="2400" b="1" dirty="0"/>
              <a:t>Etnocentrismo – </a:t>
            </a:r>
            <a:r>
              <a:rPr lang="pt-PT" sz="2400" dirty="0"/>
              <a:t>crença de que as práticas de gestão do próprio país (país de origem) são as melhores.</a:t>
            </a:r>
          </a:p>
        </p:txBody>
      </p:sp>
    </p:spTree>
    <p:extLst>
      <p:ext uri="{BB962C8B-B14F-4D97-AF65-F5344CB8AC3E}">
        <p14:creationId xmlns:p14="http://schemas.microsoft.com/office/powerpoint/2010/main" val="2563420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a:t>Perspetivas</a:t>
            </a:r>
            <a:r>
              <a:rPr lang="en-US" sz="3200" dirty="0"/>
              <a:t> dos </a:t>
            </a:r>
            <a:r>
              <a:rPr lang="en-US" sz="3200" dirty="0" err="1"/>
              <a:t>gestores</a:t>
            </a:r>
            <a:r>
              <a:rPr lang="en-US" sz="3200" dirty="0"/>
              <a:t> face à </a:t>
            </a:r>
            <a:r>
              <a:rPr lang="en-US" sz="3200" dirty="0" err="1"/>
              <a:t>globalização</a:t>
            </a:r>
            <a:endParaRPr lang="en-US" dirty="0"/>
          </a:p>
        </p:txBody>
      </p:sp>
      <p:sp>
        <p:nvSpPr>
          <p:cNvPr id="5" name="Rectangle 3"/>
          <p:cNvSpPr txBox="1">
            <a:spLocks/>
          </p:cNvSpPr>
          <p:nvPr/>
        </p:nvSpPr>
        <p:spPr bwMode="auto">
          <a:xfrm>
            <a:off x="483358" y="1752600"/>
            <a:ext cx="8229600" cy="4117668"/>
          </a:xfrm>
          <a:prstGeom prst="rect">
            <a:avLst/>
          </a:prstGeom>
          <a:noFill/>
          <a:ln w="9525">
            <a:noFill/>
            <a:miter lim="800000"/>
            <a:headEnd/>
            <a:tailEnd/>
          </a:ln>
        </p:spPr>
        <p:txBody>
          <a:bodyPr/>
          <a:lstStyle/>
          <a:p>
            <a:pPr marL="342900" indent="-342900" algn="just" eaLnBrk="0" hangingPunct="0">
              <a:spcBef>
                <a:spcPct val="20000"/>
              </a:spcBef>
              <a:buFont typeface="Arial" charset="0"/>
              <a:buChar char="•"/>
            </a:pPr>
            <a:r>
              <a:rPr lang="pt-PT" sz="2400" b="1" dirty="0"/>
              <a:t>Policentrismo</a:t>
            </a:r>
            <a:r>
              <a:rPr lang="pt-PT" sz="2400" dirty="0"/>
              <a:t> – crença que os gestores de cada país conhecem as práticas de gestão mais apropriadas para esse país, sendo essas as práticas que devem ser adotadas.</a:t>
            </a:r>
          </a:p>
          <a:p>
            <a:pPr marL="342900" indent="-342900" algn="just" eaLnBrk="0" hangingPunct="0">
              <a:spcBef>
                <a:spcPct val="20000"/>
              </a:spcBef>
              <a:buFont typeface="Arial" charset="0"/>
              <a:buChar char="•"/>
            </a:pPr>
            <a:endParaRPr lang="pt-PT" sz="800" dirty="0"/>
          </a:p>
          <a:p>
            <a:pPr marL="342900" indent="-342900" algn="just" eaLnBrk="0" hangingPunct="0">
              <a:spcBef>
                <a:spcPct val="20000"/>
              </a:spcBef>
              <a:buFont typeface="Arial" charset="0"/>
              <a:buChar char="•"/>
            </a:pPr>
            <a:r>
              <a:rPr lang="pt-PT" sz="2400" b="1" dirty="0"/>
              <a:t>Geocentrismo - </a:t>
            </a:r>
            <a:r>
              <a:rPr lang="pt-PT" sz="2400" dirty="0"/>
              <a:t>visão orientada para o mundo, defende a adoção das melhores práticas, independentemente do país de origem, ao conjunto da organização.</a:t>
            </a:r>
          </a:p>
          <a:p>
            <a:pPr marL="984250" indent="-625475" algn="just" eaLnBrk="0" hangingPunct="0">
              <a:spcBef>
                <a:spcPct val="20000"/>
              </a:spcBef>
            </a:pPr>
            <a:r>
              <a:rPr lang="pt-PT" sz="2000" dirty="0"/>
              <a:t>(</a:t>
            </a:r>
            <a:r>
              <a:rPr lang="pt-PT" sz="2000" dirty="0" err="1"/>
              <a:t>ex</a:t>
            </a:r>
            <a:r>
              <a:rPr lang="pt-PT" sz="2000" dirty="0"/>
              <a:t>: Custos Chineses, Qualidade Japonesa, Design Europeu, Marketing Americano).</a:t>
            </a:r>
          </a:p>
        </p:txBody>
      </p:sp>
    </p:spTree>
    <p:extLst>
      <p:ext uri="{BB962C8B-B14F-4D97-AF65-F5344CB8AC3E}">
        <p14:creationId xmlns:p14="http://schemas.microsoft.com/office/powerpoint/2010/main" val="1793397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7CE4B-E763-4AAB-BF99-EE0D53BA8FA0}"/>
              </a:ext>
            </a:extLst>
          </p:cNvPr>
          <p:cNvSpPr>
            <a:spLocks noGrp="1"/>
          </p:cNvSpPr>
          <p:nvPr>
            <p:ph type="title"/>
          </p:nvPr>
        </p:nvSpPr>
        <p:spPr>
          <a:xfrm>
            <a:off x="457200" y="165652"/>
            <a:ext cx="8229600" cy="550652"/>
          </a:xfrm>
        </p:spPr>
        <p:txBody>
          <a:bodyPr/>
          <a:lstStyle/>
          <a:p>
            <a:r>
              <a:rPr lang="en-US" dirty="0" err="1"/>
              <a:t>Globalização</a:t>
            </a:r>
            <a:r>
              <a:rPr lang="en-US" dirty="0"/>
              <a:t> (</a:t>
            </a:r>
            <a:r>
              <a:rPr lang="en-US" dirty="0" err="1"/>
              <a:t>destaques</a:t>
            </a:r>
            <a:r>
              <a:rPr lang="en-US" dirty="0"/>
              <a:t>)</a:t>
            </a:r>
          </a:p>
        </p:txBody>
      </p:sp>
      <p:sp>
        <p:nvSpPr>
          <p:cNvPr id="3" name="Content Placeholder 2">
            <a:extLst>
              <a:ext uri="{FF2B5EF4-FFF2-40B4-BE49-F238E27FC236}">
                <a16:creationId xmlns:a16="http://schemas.microsoft.com/office/drawing/2014/main" id="{C8C46975-4E65-4CFE-A7A9-7CF5B9385A30}"/>
              </a:ext>
            </a:extLst>
          </p:cNvPr>
          <p:cNvSpPr>
            <a:spLocks noGrp="1"/>
          </p:cNvSpPr>
          <p:nvPr>
            <p:ph idx="1"/>
          </p:nvPr>
        </p:nvSpPr>
        <p:spPr>
          <a:xfrm>
            <a:off x="457200" y="1003852"/>
            <a:ext cx="8229600" cy="3110947"/>
          </a:xfrm>
        </p:spPr>
        <p:txBody>
          <a:bodyPr/>
          <a:lstStyle/>
          <a:p>
            <a:pPr>
              <a:spcAft>
                <a:spcPts val="1200"/>
              </a:spcAft>
            </a:pPr>
            <a:r>
              <a:rPr lang="pt-PT" sz="2400" dirty="0"/>
              <a:t>Após a 1ª Guerra Mundial as nações tornaram-se mais protecionistas.</a:t>
            </a:r>
          </a:p>
          <a:p>
            <a:pPr>
              <a:spcAft>
                <a:spcPts val="1200"/>
              </a:spcAft>
            </a:pPr>
            <a:r>
              <a:rPr lang="pt-PT" sz="2400" dirty="0"/>
              <a:t>Terminada a 2ª Guerra Mundial a tendência alterou-se no sentido da globalização.</a:t>
            </a:r>
          </a:p>
          <a:p>
            <a:pPr>
              <a:spcAft>
                <a:spcPts val="1200"/>
              </a:spcAft>
            </a:pPr>
            <a:r>
              <a:rPr lang="pt-PT" sz="2400" dirty="0"/>
              <a:t>Inúmeros acordos, instituições e eventos têm contribuído para um mundo mais globalizado.</a:t>
            </a:r>
          </a:p>
        </p:txBody>
      </p:sp>
    </p:spTree>
    <p:extLst>
      <p:ext uri="{BB962C8B-B14F-4D97-AF65-F5344CB8AC3E}">
        <p14:creationId xmlns:p14="http://schemas.microsoft.com/office/powerpoint/2010/main" val="3819955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err="1"/>
              <a:t>Mecanismos</a:t>
            </a:r>
            <a:r>
              <a:rPr lang="en-US" dirty="0"/>
              <a:t> para o </a:t>
            </a:r>
            <a:r>
              <a:rPr lang="en-US" dirty="0" err="1"/>
              <a:t>Comércio</a:t>
            </a:r>
            <a:r>
              <a:rPr lang="en-US" dirty="0"/>
              <a:t> Global</a:t>
            </a:r>
          </a:p>
        </p:txBody>
      </p:sp>
      <p:sp>
        <p:nvSpPr>
          <p:cNvPr id="3" name="Content Placeholder 2"/>
          <p:cNvSpPr>
            <a:spLocks noGrp="1"/>
          </p:cNvSpPr>
          <p:nvPr>
            <p:ph idx="1"/>
          </p:nvPr>
        </p:nvSpPr>
        <p:spPr>
          <a:xfrm>
            <a:off x="457200" y="1003852"/>
            <a:ext cx="8229600" cy="5701748"/>
          </a:xfrm>
        </p:spPr>
        <p:txBody>
          <a:bodyPr/>
          <a:lstStyle/>
          <a:p>
            <a:pPr>
              <a:buFont typeface="Arial"/>
              <a:buChar char="•"/>
            </a:pPr>
            <a:r>
              <a:rPr lang="en-US" sz="2400" dirty="0" err="1">
                <a:latin typeface="Arial" pitchFamily="34" charset="0"/>
                <a:cs typeface="Arial" pitchFamily="34" charset="0"/>
              </a:rPr>
              <a:t>Organização</a:t>
            </a:r>
            <a:r>
              <a:rPr lang="en-US" sz="2400" dirty="0">
                <a:latin typeface="Arial" pitchFamily="34" charset="0"/>
                <a:cs typeface="Arial" pitchFamily="34" charset="0"/>
              </a:rPr>
              <a:t> Mundial do </a:t>
            </a:r>
            <a:r>
              <a:rPr lang="en-US" sz="2400" dirty="0" err="1">
                <a:latin typeface="Arial" pitchFamily="34" charset="0"/>
                <a:cs typeface="Arial" pitchFamily="34" charset="0"/>
              </a:rPr>
              <a:t>Comércio</a:t>
            </a:r>
            <a:r>
              <a:rPr lang="en-US" sz="2400" dirty="0">
                <a:latin typeface="Arial" pitchFamily="34" charset="0"/>
                <a:cs typeface="Arial" pitchFamily="34" charset="0"/>
              </a:rPr>
              <a:t> (OMC)</a:t>
            </a:r>
          </a:p>
          <a:p>
            <a:pPr marL="269875" indent="0">
              <a:buNone/>
            </a:pPr>
            <a:r>
              <a:rPr lang="en-US" i="1" dirty="0">
                <a:latin typeface="Arial" pitchFamily="34" charset="0"/>
                <a:cs typeface="Arial" pitchFamily="34" charset="0"/>
              </a:rPr>
              <a:t>World Trade Organization (</a:t>
            </a:r>
            <a:r>
              <a:rPr lang="en-US" i="1" spc="-300" dirty="0"/>
              <a:t>W T </a:t>
            </a:r>
            <a:r>
              <a:rPr lang="en-US" i="1" dirty="0">
                <a:latin typeface="Arial" pitchFamily="34" charset="0"/>
                <a:cs typeface="Arial" pitchFamily="34" charset="0"/>
              </a:rPr>
              <a:t>O)</a:t>
            </a:r>
          </a:p>
          <a:p>
            <a:pPr>
              <a:buFont typeface="Arial"/>
              <a:buChar char="•"/>
            </a:pPr>
            <a:r>
              <a:rPr lang="en-US" sz="2400" dirty="0">
                <a:latin typeface="Arial" pitchFamily="34" charset="0"/>
                <a:cs typeface="Arial" pitchFamily="34" charset="0"/>
              </a:rPr>
              <a:t>Fundo </a:t>
            </a:r>
            <a:r>
              <a:rPr lang="en-US" sz="2400" dirty="0" err="1">
                <a:latin typeface="Arial" pitchFamily="34" charset="0"/>
                <a:cs typeface="Arial" pitchFamily="34" charset="0"/>
              </a:rPr>
              <a:t>Monetário</a:t>
            </a:r>
            <a:r>
              <a:rPr lang="en-US" sz="2400" dirty="0">
                <a:latin typeface="Arial" pitchFamily="34" charset="0"/>
                <a:cs typeface="Arial" pitchFamily="34" charset="0"/>
              </a:rPr>
              <a:t> </a:t>
            </a:r>
            <a:r>
              <a:rPr lang="en-US" sz="2400" dirty="0" err="1">
                <a:latin typeface="Arial" pitchFamily="34" charset="0"/>
                <a:cs typeface="Arial" pitchFamily="34" charset="0"/>
              </a:rPr>
              <a:t>Internacional</a:t>
            </a:r>
            <a:r>
              <a:rPr lang="en-US" sz="2400" dirty="0">
                <a:latin typeface="Arial" pitchFamily="34" charset="0"/>
                <a:cs typeface="Arial" pitchFamily="34" charset="0"/>
              </a:rPr>
              <a:t> (</a:t>
            </a:r>
            <a:r>
              <a:rPr lang="en-US" sz="2400" spc="-300" dirty="0">
                <a:latin typeface="Arial" pitchFamily="34" charset="0"/>
                <a:cs typeface="Arial" pitchFamily="34" charset="0"/>
              </a:rPr>
              <a:t>F</a:t>
            </a:r>
            <a:r>
              <a:rPr lang="en-US" sz="2400" dirty="0">
                <a:latin typeface="Arial" pitchFamily="34" charset="0"/>
                <a:cs typeface="Arial" pitchFamily="34" charset="0"/>
              </a:rPr>
              <a:t>MI)</a:t>
            </a:r>
          </a:p>
          <a:p>
            <a:pPr marL="0" indent="269875">
              <a:buNone/>
            </a:pPr>
            <a:r>
              <a:rPr lang="en-US" i="1" dirty="0">
                <a:latin typeface="Arial" pitchFamily="34" charset="0"/>
                <a:cs typeface="Arial" pitchFamily="34" charset="0"/>
              </a:rPr>
              <a:t>International Monetary Fund (IMF)</a:t>
            </a:r>
          </a:p>
          <a:p>
            <a:pPr>
              <a:buFont typeface="Arial"/>
              <a:buChar char="•"/>
            </a:pPr>
            <a:r>
              <a:rPr lang="en-US" sz="2400" dirty="0">
                <a:latin typeface="Arial" pitchFamily="34" charset="0"/>
                <a:cs typeface="Arial" pitchFamily="34" charset="0"/>
              </a:rPr>
              <a:t>Banco Mundial</a:t>
            </a:r>
          </a:p>
          <a:p>
            <a:pPr marL="0" indent="269875">
              <a:buNone/>
            </a:pPr>
            <a:r>
              <a:rPr lang="en-US" i="1" dirty="0">
                <a:latin typeface="Arial" pitchFamily="34" charset="0"/>
                <a:cs typeface="Arial" pitchFamily="34" charset="0"/>
              </a:rPr>
              <a:t>World Bank</a:t>
            </a:r>
          </a:p>
          <a:p>
            <a:pPr>
              <a:buFont typeface="Arial"/>
              <a:buChar char="•"/>
            </a:pPr>
            <a:r>
              <a:rPr lang="en-US" sz="2400" dirty="0" err="1">
                <a:latin typeface="Arial" pitchFamily="34" charset="0"/>
                <a:cs typeface="Arial" pitchFamily="34" charset="0"/>
              </a:rPr>
              <a:t>Acordo</a:t>
            </a:r>
            <a:r>
              <a:rPr lang="en-US" sz="2400" dirty="0">
                <a:latin typeface="Arial" pitchFamily="34" charset="0"/>
                <a:cs typeface="Arial" pitchFamily="34" charset="0"/>
              </a:rPr>
              <a:t> </a:t>
            </a:r>
            <a:r>
              <a:rPr lang="en-US" sz="2400" dirty="0" err="1">
                <a:latin typeface="Arial" pitchFamily="34" charset="0"/>
                <a:cs typeface="Arial" pitchFamily="34" charset="0"/>
              </a:rPr>
              <a:t>Geral</a:t>
            </a:r>
            <a:r>
              <a:rPr lang="en-US" sz="2400" dirty="0">
                <a:latin typeface="Arial" pitchFamily="34" charset="0"/>
                <a:cs typeface="Arial" pitchFamily="34" charset="0"/>
              </a:rPr>
              <a:t> </a:t>
            </a:r>
            <a:r>
              <a:rPr lang="en-US" sz="2400" dirty="0" err="1">
                <a:latin typeface="Arial" pitchFamily="34" charset="0"/>
                <a:cs typeface="Arial" pitchFamily="34" charset="0"/>
              </a:rPr>
              <a:t>sobre</a:t>
            </a:r>
            <a:r>
              <a:rPr lang="en-US" sz="2400" dirty="0">
                <a:latin typeface="Arial" pitchFamily="34" charset="0"/>
                <a:cs typeface="Arial" pitchFamily="34" charset="0"/>
              </a:rPr>
              <a:t> </a:t>
            </a:r>
            <a:r>
              <a:rPr lang="en-US" sz="2400" dirty="0" err="1">
                <a:latin typeface="Arial" pitchFamily="34" charset="0"/>
                <a:cs typeface="Arial" pitchFamily="34" charset="0"/>
              </a:rPr>
              <a:t>Tarifas</a:t>
            </a:r>
            <a:r>
              <a:rPr lang="en-US" sz="2400" dirty="0">
                <a:latin typeface="Arial" pitchFamily="34" charset="0"/>
                <a:cs typeface="Arial" pitchFamily="34" charset="0"/>
              </a:rPr>
              <a:t> e </a:t>
            </a:r>
            <a:r>
              <a:rPr lang="en-US" sz="2400" dirty="0" err="1">
                <a:latin typeface="Arial" pitchFamily="34" charset="0"/>
                <a:cs typeface="Arial" pitchFamily="34" charset="0"/>
              </a:rPr>
              <a:t>Comércio</a:t>
            </a:r>
            <a:endParaRPr lang="en-US" sz="2400" dirty="0">
              <a:latin typeface="Arial" pitchFamily="34" charset="0"/>
              <a:cs typeface="Arial" pitchFamily="34" charset="0"/>
            </a:endParaRPr>
          </a:p>
          <a:p>
            <a:pPr marL="0" indent="269875">
              <a:buNone/>
            </a:pPr>
            <a:r>
              <a:rPr lang="en-US" i="1" dirty="0">
                <a:latin typeface="Arial" pitchFamily="34" charset="0"/>
                <a:cs typeface="Arial" pitchFamily="34" charset="0"/>
              </a:rPr>
              <a:t>General Agreement on Tariffs and Trade (GATT)</a:t>
            </a:r>
          </a:p>
          <a:p>
            <a:pPr>
              <a:buFont typeface="Arial"/>
              <a:buChar char="•"/>
            </a:pPr>
            <a:r>
              <a:rPr lang="en-US" sz="2400" dirty="0" err="1">
                <a:latin typeface="Arial" pitchFamily="34" charset="0"/>
                <a:cs typeface="Arial" pitchFamily="34" charset="0"/>
              </a:rPr>
              <a:t>Organização</a:t>
            </a:r>
            <a:r>
              <a:rPr lang="en-US" sz="2400" dirty="0">
                <a:latin typeface="Arial" pitchFamily="34" charset="0"/>
                <a:cs typeface="Arial" pitchFamily="34" charset="0"/>
              </a:rPr>
              <a:t> para a </a:t>
            </a:r>
            <a:r>
              <a:rPr lang="en-US" sz="2400" dirty="0" err="1">
                <a:latin typeface="Arial" pitchFamily="34" charset="0"/>
                <a:cs typeface="Arial" pitchFamily="34" charset="0"/>
              </a:rPr>
              <a:t>Cooperação</a:t>
            </a:r>
            <a:r>
              <a:rPr lang="en-US" sz="2400" dirty="0">
                <a:latin typeface="Arial" pitchFamily="34" charset="0"/>
                <a:cs typeface="Arial" pitchFamily="34" charset="0"/>
              </a:rPr>
              <a:t> e </a:t>
            </a:r>
            <a:r>
              <a:rPr lang="en-US" sz="2400" dirty="0" err="1">
                <a:latin typeface="Arial" pitchFamily="34" charset="0"/>
                <a:cs typeface="Arial" pitchFamily="34" charset="0"/>
              </a:rPr>
              <a:t>Desenvolvimento</a:t>
            </a:r>
            <a:r>
              <a:rPr lang="en-US" sz="2400" dirty="0">
                <a:latin typeface="Arial" pitchFamily="34" charset="0"/>
                <a:cs typeface="Arial" pitchFamily="34" charset="0"/>
              </a:rPr>
              <a:t> </a:t>
            </a:r>
            <a:r>
              <a:rPr lang="en-US" sz="2400" dirty="0" err="1">
                <a:latin typeface="Arial" pitchFamily="34" charset="0"/>
                <a:cs typeface="Arial" pitchFamily="34" charset="0"/>
              </a:rPr>
              <a:t>Económico</a:t>
            </a:r>
            <a:r>
              <a:rPr lang="en-US" sz="2400" dirty="0">
                <a:latin typeface="Arial" pitchFamily="34" charset="0"/>
                <a:cs typeface="Arial" pitchFamily="34" charset="0"/>
              </a:rPr>
              <a:t> (OCDE)</a:t>
            </a:r>
          </a:p>
          <a:p>
            <a:pPr marL="0" indent="269875">
              <a:buNone/>
            </a:pPr>
            <a:r>
              <a:rPr lang="en-US" i="1" dirty="0">
                <a:latin typeface="Arial" pitchFamily="34" charset="0"/>
                <a:cs typeface="Arial" pitchFamily="34" charset="0"/>
              </a:rPr>
              <a:t>Organization for Economic Cooperation and Development (OECD)</a:t>
            </a:r>
          </a:p>
        </p:txBody>
      </p:sp>
    </p:spTree>
    <p:extLst>
      <p:ext uri="{BB962C8B-B14F-4D97-AF65-F5344CB8AC3E}">
        <p14:creationId xmlns:p14="http://schemas.microsoft.com/office/powerpoint/2010/main" val="1509923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40080"/>
          </a:xfrm>
        </p:spPr>
        <p:txBody>
          <a:bodyPr/>
          <a:lstStyle/>
          <a:p>
            <a:pPr algn="ctr"/>
            <a:r>
              <a:rPr lang="pt-BR" dirty="0"/>
              <a:t>Organização Mundial do Comércio</a:t>
            </a:r>
          </a:p>
        </p:txBody>
      </p:sp>
      <p:sp>
        <p:nvSpPr>
          <p:cNvPr id="3" name="Content Placeholder 2"/>
          <p:cNvSpPr>
            <a:spLocks noGrp="1"/>
          </p:cNvSpPr>
          <p:nvPr>
            <p:ph idx="1"/>
          </p:nvPr>
        </p:nvSpPr>
        <p:spPr>
          <a:xfrm>
            <a:off x="457200" y="1219200"/>
            <a:ext cx="8229600" cy="1739348"/>
          </a:xfrm>
        </p:spPr>
        <p:txBody>
          <a:bodyPr/>
          <a:lstStyle/>
          <a:p>
            <a:pPr algn="just"/>
            <a:r>
              <a:rPr lang="pt-BR" sz="2400" b="1" dirty="0">
                <a:latin typeface="Arial" pitchFamily="34" charset="0"/>
                <a:cs typeface="Arial" pitchFamily="34" charset="0"/>
              </a:rPr>
              <a:t>Organização Mundial do Comércio (OMC): </a:t>
            </a:r>
            <a:r>
              <a:rPr lang="pt-BR" sz="2400" dirty="0">
                <a:latin typeface="Arial" pitchFamily="34" charset="0"/>
                <a:cs typeface="Arial" pitchFamily="34" charset="0"/>
              </a:rPr>
              <a:t>O</a:t>
            </a:r>
            <a:r>
              <a:rPr lang="pt-BR" sz="2400" dirty="0"/>
              <a:t>rganização global de 161 países que trata das regras de comércio entre as nações</a:t>
            </a:r>
          </a:p>
          <a:p>
            <a:pPr marL="0" indent="719138" algn="just">
              <a:buNone/>
            </a:pPr>
            <a:r>
              <a:rPr lang="pt-BR" sz="2400" dirty="0"/>
              <a:t>- Essencialmente substituído o GATT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848885760"/>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17934</TotalTime>
  <Words>6571</Words>
  <Application>Microsoft Office PowerPoint</Application>
  <PresentationFormat>On-screen Show (4:3)</PresentationFormat>
  <Paragraphs>377</Paragraphs>
  <Slides>40</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Courier New</vt:lpstr>
      <vt:lpstr>Times New Roman</vt:lpstr>
      <vt:lpstr>Verdana</vt:lpstr>
      <vt:lpstr>Wingdings</vt:lpstr>
      <vt:lpstr>508 Lecture</vt:lpstr>
      <vt:lpstr>Management</vt:lpstr>
      <vt:lpstr>Objetivos</vt:lpstr>
      <vt:lpstr>Perspetivas dos gestores face à globalização</vt:lpstr>
      <vt:lpstr>Questão 05: (Responda p.f. através do Ms Teams)</vt:lpstr>
      <vt:lpstr>Perspetivas dos gestores face à globalização</vt:lpstr>
      <vt:lpstr>Perspetivas dos gestores face à globalização</vt:lpstr>
      <vt:lpstr>Globalização (destaques)</vt:lpstr>
      <vt:lpstr>Mecanismos para o Comércio Global</vt:lpstr>
      <vt:lpstr>Organização Mundial do Comércio</vt:lpstr>
      <vt:lpstr>Fundo Monetário Internacional e Banco Mundial</vt:lpstr>
      <vt:lpstr>G A T T and Organization for Economic Cooperation and Development</vt:lpstr>
      <vt:lpstr>Fórum Económico Mundial</vt:lpstr>
      <vt:lpstr>Alianças de Comércio Regional</vt:lpstr>
      <vt:lpstr>A União Europeia</vt:lpstr>
      <vt:lpstr>Mapa da União Europeia</vt:lpstr>
      <vt:lpstr>North American Free Trade Agreement (N A F T A)</vt:lpstr>
      <vt:lpstr>Association of Southeast Asian Nations (A S E A N)</vt:lpstr>
      <vt:lpstr>Other Major Events Shaping Globalization</vt:lpstr>
      <vt:lpstr>Outros Eventos Relevantes</vt:lpstr>
      <vt:lpstr>Nacionalismo vs. Globalização Pêndulo</vt:lpstr>
      <vt:lpstr>Argumento a favor da Globalização </vt:lpstr>
      <vt:lpstr>Argumentos contra a Globalização</vt:lpstr>
      <vt:lpstr>Implicações da Globalização Para a Gestão</vt:lpstr>
      <vt:lpstr>Modos de Internacionalização</vt:lpstr>
      <vt:lpstr>Modos de Internacionalização</vt:lpstr>
      <vt:lpstr>Modos de Internacionalização</vt:lpstr>
      <vt:lpstr>Modos de Internacionalização</vt:lpstr>
      <vt:lpstr>Modos de Internacionalização</vt:lpstr>
      <vt:lpstr>Tipos de organizações Internacionais</vt:lpstr>
      <vt:lpstr>Desafios de atuar num ambiente global</vt:lpstr>
      <vt:lpstr>Desafios de atuar num ambiente global</vt:lpstr>
      <vt:lpstr>Figura 3-5 A cultura Americana</vt:lpstr>
      <vt:lpstr> Modelo de Hofstede: 5 dimensões da cultura nacional</vt:lpstr>
      <vt:lpstr>Modelo de Hofstede</vt:lpstr>
      <vt:lpstr>Modelo de Hofstede</vt:lpstr>
      <vt:lpstr>Modelo GLOBE</vt:lpstr>
      <vt:lpstr>Modelo GLOBE</vt:lpstr>
      <vt:lpstr>Gestão global na atualidade</vt:lpstr>
      <vt:lpstr>Gestão global na atualidade</vt:lpstr>
      <vt:lpstr>Figura 3-7 Visão global</vt:lpstr>
    </vt:vector>
  </TitlesOfParts>
  <Manager/>
  <Company>Cenveo Publisher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14e</dc:title>
  <dc:subject>Chapter 4: Managing in a Global Environment</dc:subject>
  <dc:creator>Stephen P. Robbins and Mary Coulter</dc:creator>
  <cp:keywords>Management</cp:keywords>
  <dc:description/>
  <cp:lastModifiedBy>Ricardo Belchior</cp:lastModifiedBy>
  <cp:revision>651</cp:revision>
  <dcterms:created xsi:type="dcterms:W3CDTF">2014-07-14T20:04:21Z</dcterms:created>
  <dcterms:modified xsi:type="dcterms:W3CDTF">2020-10-26T13:16:01Z</dcterms:modified>
  <cp:category/>
</cp:coreProperties>
</file>